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25"/>
  </p:notesMasterIdLst>
  <p:handoutMasterIdLst>
    <p:handoutMasterId r:id="rId26"/>
  </p:handoutMasterIdLst>
  <p:sldIdLst>
    <p:sldId id="787" r:id="rId5"/>
    <p:sldId id="430" r:id="rId6"/>
    <p:sldId id="882" r:id="rId7"/>
    <p:sldId id="850" r:id="rId8"/>
    <p:sldId id="879" r:id="rId9"/>
    <p:sldId id="883" r:id="rId10"/>
    <p:sldId id="884" r:id="rId11"/>
    <p:sldId id="837" r:id="rId12"/>
    <p:sldId id="779" r:id="rId13"/>
    <p:sldId id="839" r:id="rId14"/>
    <p:sldId id="284" r:id="rId15"/>
    <p:sldId id="880" r:id="rId16"/>
    <p:sldId id="455" r:id="rId17"/>
    <p:sldId id="840" r:id="rId18"/>
    <p:sldId id="838" r:id="rId19"/>
    <p:sldId id="873" r:id="rId20"/>
    <p:sldId id="874" r:id="rId21"/>
    <p:sldId id="872" r:id="rId22"/>
    <p:sldId id="844" r:id="rId23"/>
    <p:sldId id="392" r:id="rId24"/>
  </p:sldIdLst>
  <p:sldSz cx="12192000" cy="6858000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30ACA5-6B07-C266-FC92-D044893EAD66}" name="GLÁUCIO RAFAEL DA ROCHA CHARÃO" initials="GRDRC" userId="GLÁUCIO RAFAEL DA ROCHA CHARÃ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1F2"/>
    <a:srgbClr val="D60000"/>
    <a:srgbClr val="A20000"/>
    <a:srgbClr val="FF7C80"/>
    <a:srgbClr val="6B855A"/>
    <a:srgbClr val="A40000"/>
    <a:srgbClr val="860000"/>
    <a:srgbClr val="90303E"/>
    <a:srgbClr val="BC0000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5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143F9-2EED-4B52-8160-851D213AA3DC}" type="doc">
      <dgm:prSet loTypeId="urn:microsoft.com/office/officeart/2005/8/layout/bProcess3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C73F1A9-B5E9-44AC-9FDF-E47DF422321A}">
      <dgm:prSet phldrT="[Texto]" custT="1"/>
      <dgm:spPr/>
      <dgm:t>
        <a:bodyPr/>
        <a:lstStyle/>
        <a:p>
          <a:pPr rtl="0">
            <a:spcAft>
              <a:spcPts val="600"/>
            </a:spcAft>
          </a:pPr>
          <a:r>
            <a:rPr lang="pt-BR" sz="1800" b="0"/>
            <a:t>Referenciais monetários</a:t>
          </a:r>
          <a:br>
            <a:rPr lang="pt-BR" sz="1800" b="0"/>
          </a:br>
          <a:r>
            <a:rPr lang="pt-BR" sz="1800" b="1">
              <a:solidFill>
                <a:srgbClr val="0070C0"/>
              </a:solidFill>
            </a:rPr>
            <a:t>1º de julho</a:t>
          </a:r>
        </a:p>
      </dgm:t>
    </dgm:pt>
    <dgm:pt modelId="{F0B97256-CAF1-43A0-8F48-34478C32BC45}" type="parTrans" cxnId="{474084A2-A6AA-4B36-A964-943369EDBE81}">
      <dgm:prSet/>
      <dgm:spPr/>
      <dgm:t>
        <a:bodyPr/>
        <a:lstStyle/>
        <a:p>
          <a:endParaRPr lang="pt-BR" sz="1800" b="0">
            <a:solidFill>
              <a:schemeClr val="tx1"/>
            </a:solidFill>
          </a:endParaRPr>
        </a:p>
      </dgm:t>
    </dgm:pt>
    <dgm:pt modelId="{C932C153-EC16-42F0-B0C0-00A9CCA5D050}" type="sibTrans" cxnId="{474084A2-A6AA-4B36-A964-943369EDBE81}">
      <dgm:prSet/>
      <dgm:spPr/>
      <dgm:t>
        <a:bodyPr/>
        <a:lstStyle/>
        <a:p>
          <a:endParaRPr lang="pt-BR" sz="1800" b="0">
            <a:solidFill>
              <a:schemeClr val="tx1"/>
            </a:solidFill>
          </a:endParaRPr>
        </a:p>
      </dgm:t>
    </dgm:pt>
    <dgm:pt modelId="{317F9F08-9558-4979-BD20-7EB305C44A3D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pt-BR" sz="1800" b="1"/>
            <a:t>Captação da proposta e da restrição</a:t>
          </a:r>
        </a:p>
        <a:p>
          <a:pPr>
            <a:spcAft>
              <a:spcPts val="600"/>
            </a:spcAft>
          </a:pPr>
          <a:r>
            <a:rPr lang="pt-BR" sz="1800" b="1">
              <a:solidFill>
                <a:srgbClr val="0070C0"/>
              </a:solidFill>
            </a:rPr>
            <a:t>Até a 15/</a:t>
          </a:r>
          <a:r>
            <a:rPr lang="pt-BR" sz="1800" b="1" err="1">
              <a:solidFill>
                <a:srgbClr val="0070C0"/>
              </a:solidFill>
            </a:rPr>
            <a:t>jul</a:t>
          </a:r>
          <a:endParaRPr lang="pt-BR" sz="1800" b="1">
            <a:solidFill>
              <a:srgbClr val="0070C0"/>
            </a:solidFill>
          </a:endParaRPr>
        </a:p>
      </dgm:t>
    </dgm:pt>
    <dgm:pt modelId="{FEE2CA39-CFDB-40E2-84F3-FEEB4F416478}" type="parTrans" cxnId="{0426CD9D-87E2-468C-8CCF-D280E763BC81}">
      <dgm:prSet/>
      <dgm:spPr/>
      <dgm:t>
        <a:bodyPr/>
        <a:lstStyle/>
        <a:p>
          <a:endParaRPr lang="pt-BR" sz="1800" b="0">
            <a:solidFill>
              <a:schemeClr val="tx1"/>
            </a:solidFill>
          </a:endParaRPr>
        </a:p>
      </dgm:t>
    </dgm:pt>
    <dgm:pt modelId="{7C86EED1-E44D-4335-8920-126C31A03552}" type="sibTrans" cxnId="{0426CD9D-87E2-468C-8CCF-D280E763BC81}">
      <dgm:prSet/>
      <dgm:spPr/>
      <dgm:t>
        <a:bodyPr/>
        <a:lstStyle/>
        <a:p>
          <a:endParaRPr lang="pt-BR" sz="1800" b="0">
            <a:solidFill>
              <a:schemeClr val="tx1"/>
            </a:solidFill>
          </a:endParaRPr>
        </a:p>
      </dgm:t>
    </dgm:pt>
    <dgm:pt modelId="{15B0E3BD-25DE-4FBF-B458-DF9FEDAD5AB0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pt-BR" sz="1800" b="0"/>
            <a:t>Instâncias superiores (JEO)</a:t>
          </a:r>
        </a:p>
      </dgm:t>
    </dgm:pt>
    <dgm:pt modelId="{6678F455-6BCE-43AC-883F-A05386BC0CB0}" type="parTrans" cxnId="{4B9D38CF-1070-4587-B26B-EA3A4F3C688C}">
      <dgm:prSet/>
      <dgm:spPr/>
      <dgm:t>
        <a:bodyPr/>
        <a:lstStyle/>
        <a:p>
          <a:endParaRPr lang="pt-BR" sz="1800" b="0"/>
        </a:p>
      </dgm:t>
    </dgm:pt>
    <dgm:pt modelId="{8987499D-16BE-486A-9F07-A6975D717EF1}" type="sibTrans" cxnId="{4B9D38CF-1070-4587-B26B-EA3A4F3C688C}">
      <dgm:prSet/>
      <dgm:spPr/>
      <dgm:t>
        <a:bodyPr/>
        <a:lstStyle/>
        <a:p>
          <a:endParaRPr lang="pt-BR" sz="1800" b="0"/>
        </a:p>
      </dgm:t>
    </dgm:pt>
    <dgm:pt modelId="{3D282968-4540-41C9-8F0B-6D9103148DE4}">
      <dgm:prSet phldrT="[Texto]" custT="1"/>
      <dgm:spPr/>
      <dgm:t>
        <a:bodyPr/>
        <a:lstStyle/>
        <a:p>
          <a:pPr rtl="0"/>
          <a:r>
            <a:rPr lang="pt-BR" sz="1800" b="1">
              <a:latin typeface="Calibri Light" panose="020F0302020204030204"/>
            </a:rPr>
            <a:t>Ajuste da</a:t>
          </a:r>
          <a:r>
            <a:rPr lang="pt-BR" sz="1800" b="1"/>
            <a:t> </a:t>
          </a:r>
          <a:r>
            <a:rPr lang="pt-BR" sz="1800" b="1">
              <a:latin typeface="Calibri Light" panose="020F0302020204030204"/>
            </a:rPr>
            <a:t>proposta</a:t>
          </a:r>
          <a:endParaRPr lang="pt-BR" sz="1800" b="1"/>
        </a:p>
        <a:p>
          <a:r>
            <a:rPr lang="pt-BR" sz="1800" b="1">
              <a:solidFill>
                <a:srgbClr val="0070C0"/>
              </a:solidFill>
            </a:rPr>
            <a:t>8/</a:t>
          </a:r>
          <a:r>
            <a:rPr lang="pt-BR" sz="1800" b="1" err="1">
              <a:solidFill>
                <a:srgbClr val="0070C0"/>
              </a:solidFill>
            </a:rPr>
            <a:t>ago</a:t>
          </a:r>
          <a:r>
            <a:rPr lang="pt-BR" sz="1800" b="1">
              <a:solidFill>
                <a:srgbClr val="0070C0"/>
              </a:solidFill>
            </a:rPr>
            <a:t> a 12/</a:t>
          </a:r>
          <a:r>
            <a:rPr lang="pt-BR" sz="1800" b="1" err="1">
              <a:solidFill>
                <a:srgbClr val="0070C0"/>
              </a:solidFill>
            </a:rPr>
            <a:t>ago</a:t>
          </a:r>
          <a:endParaRPr lang="pt-BR" sz="1800" b="1">
            <a:solidFill>
              <a:srgbClr val="0070C0"/>
            </a:solidFill>
          </a:endParaRPr>
        </a:p>
      </dgm:t>
    </dgm:pt>
    <dgm:pt modelId="{40AEB80B-2017-4558-8410-0F52D6C4B353}" type="parTrans" cxnId="{D7292234-1AE6-4006-8D38-99BF6EB37694}">
      <dgm:prSet/>
      <dgm:spPr/>
      <dgm:t>
        <a:bodyPr/>
        <a:lstStyle/>
        <a:p>
          <a:endParaRPr lang="pt-BR" sz="1800" b="0"/>
        </a:p>
      </dgm:t>
    </dgm:pt>
    <dgm:pt modelId="{B260A389-A007-4FB0-89F3-FECA8D0F8186}" type="sibTrans" cxnId="{D7292234-1AE6-4006-8D38-99BF6EB37694}">
      <dgm:prSet/>
      <dgm:spPr/>
      <dgm:t>
        <a:bodyPr/>
        <a:lstStyle/>
        <a:p>
          <a:endParaRPr lang="pt-BR" sz="1800" b="0"/>
        </a:p>
      </dgm:t>
    </dgm:pt>
    <dgm:pt modelId="{42764273-B106-4FB5-A7BF-552C27A75D2F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pt-BR" sz="1800" b="1"/>
            <a:t>Análise, discussão e ajustes</a:t>
          </a:r>
          <a:br>
            <a:rPr lang="pt-BR" sz="1800" b="1"/>
          </a:br>
          <a:r>
            <a:rPr lang="pt-BR" sz="1800" b="1">
              <a:solidFill>
                <a:srgbClr val="0070C0"/>
              </a:solidFill>
            </a:rPr>
            <a:t>18/</a:t>
          </a:r>
          <a:r>
            <a:rPr lang="pt-BR" sz="1800" b="1" err="1">
              <a:solidFill>
                <a:srgbClr val="0070C0"/>
              </a:solidFill>
            </a:rPr>
            <a:t>jul</a:t>
          </a:r>
          <a:r>
            <a:rPr lang="pt-BR" sz="1800" b="1">
              <a:solidFill>
                <a:srgbClr val="0070C0"/>
              </a:solidFill>
            </a:rPr>
            <a:t> a 1/</a:t>
          </a:r>
          <a:r>
            <a:rPr lang="pt-BR" sz="1800" b="1" err="1">
              <a:solidFill>
                <a:srgbClr val="0070C0"/>
              </a:solidFill>
            </a:rPr>
            <a:t>ago</a:t>
          </a:r>
          <a:endParaRPr lang="pt-BR" sz="1800" b="1">
            <a:solidFill>
              <a:srgbClr val="0070C0"/>
            </a:solidFill>
          </a:endParaRPr>
        </a:p>
      </dgm:t>
    </dgm:pt>
    <dgm:pt modelId="{8E28F651-3C5F-4B42-85C4-E3D47CC0570E}" type="parTrans" cxnId="{002A86FA-B880-4105-A949-8ED52EDF183E}">
      <dgm:prSet/>
      <dgm:spPr/>
      <dgm:t>
        <a:bodyPr/>
        <a:lstStyle/>
        <a:p>
          <a:endParaRPr lang="pt-BR" b="0"/>
        </a:p>
      </dgm:t>
    </dgm:pt>
    <dgm:pt modelId="{F6F668EA-27F2-4984-A141-56F57D049D40}" type="sibTrans" cxnId="{002A86FA-B880-4105-A949-8ED52EDF183E}">
      <dgm:prSet/>
      <dgm:spPr/>
      <dgm:t>
        <a:bodyPr/>
        <a:lstStyle/>
        <a:p>
          <a:endParaRPr lang="pt-BR" b="0"/>
        </a:p>
      </dgm:t>
    </dgm:pt>
    <dgm:pt modelId="{1A892CD5-89C4-42A4-AC36-AF5155E6BDBE}" type="pres">
      <dgm:prSet presAssocID="{CE0143F9-2EED-4B52-8160-851D213AA3DC}" presName="Name0" presStyleCnt="0">
        <dgm:presLayoutVars>
          <dgm:dir/>
          <dgm:resizeHandles val="exact"/>
        </dgm:presLayoutVars>
      </dgm:prSet>
      <dgm:spPr/>
    </dgm:pt>
    <dgm:pt modelId="{22F559CC-5B15-4358-A12D-02632119B040}" type="pres">
      <dgm:prSet presAssocID="{2C73F1A9-B5E9-44AC-9FDF-E47DF422321A}" presName="node" presStyleLbl="node1" presStyleIdx="0" presStyleCnt="5">
        <dgm:presLayoutVars>
          <dgm:bulletEnabled val="1"/>
        </dgm:presLayoutVars>
      </dgm:prSet>
      <dgm:spPr/>
    </dgm:pt>
    <dgm:pt modelId="{EBA69DB0-5154-4B82-833F-A90BEB6740F5}" type="pres">
      <dgm:prSet presAssocID="{C932C153-EC16-42F0-B0C0-00A9CCA5D050}" presName="sibTrans" presStyleLbl="sibTrans1D1" presStyleIdx="0" presStyleCnt="4"/>
      <dgm:spPr/>
    </dgm:pt>
    <dgm:pt modelId="{D262BC07-6BF0-4601-AA0F-E055A1CD1CCD}" type="pres">
      <dgm:prSet presAssocID="{C932C153-EC16-42F0-B0C0-00A9CCA5D050}" presName="connectorText" presStyleLbl="sibTrans1D1" presStyleIdx="0" presStyleCnt="4"/>
      <dgm:spPr/>
    </dgm:pt>
    <dgm:pt modelId="{C8C31460-CE53-4F4A-9432-85824BDD531E}" type="pres">
      <dgm:prSet presAssocID="{317F9F08-9558-4979-BD20-7EB305C44A3D}" presName="node" presStyleLbl="node1" presStyleIdx="1" presStyleCnt="5" custScaleX="113214">
        <dgm:presLayoutVars>
          <dgm:bulletEnabled val="1"/>
        </dgm:presLayoutVars>
      </dgm:prSet>
      <dgm:spPr/>
    </dgm:pt>
    <dgm:pt modelId="{E3549BEF-C3BA-459E-9C7F-9175A98D93E4}" type="pres">
      <dgm:prSet presAssocID="{7C86EED1-E44D-4335-8920-126C31A03552}" presName="sibTrans" presStyleLbl="sibTrans1D1" presStyleIdx="1" presStyleCnt="4"/>
      <dgm:spPr/>
    </dgm:pt>
    <dgm:pt modelId="{06DEF010-66F4-4B84-9125-ABB69360ABF1}" type="pres">
      <dgm:prSet presAssocID="{7C86EED1-E44D-4335-8920-126C31A03552}" presName="connectorText" presStyleLbl="sibTrans1D1" presStyleIdx="1" presStyleCnt="4"/>
      <dgm:spPr/>
    </dgm:pt>
    <dgm:pt modelId="{D400E41A-4783-4D7F-BDC5-6E90DA75C766}" type="pres">
      <dgm:prSet presAssocID="{42764273-B106-4FB5-A7BF-552C27A75D2F}" presName="node" presStyleLbl="node1" presStyleIdx="2" presStyleCnt="5">
        <dgm:presLayoutVars>
          <dgm:bulletEnabled val="1"/>
        </dgm:presLayoutVars>
      </dgm:prSet>
      <dgm:spPr/>
    </dgm:pt>
    <dgm:pt modelId="{7656C4A9-BDFA-4773-9ED1-855C155424AA}" type="pres">
      <dgm:prSet presAssocID="{F6F668EA-27F2-4984-A141-56F57D049D40}" presName="sibTrans" presStyleLbl="sibTrans1D1" presStyleIdx="2" presStyleCnt="4"/>
      <dgm:spPr/>
    </dgm:pt>
    <dgm:pt modelId="{3C93EE9D-830B-4195-B860-17C7BAAC4BAA}" type="pres">
      <dgm:prSet presAssocID="{F6F668EA-27F2-4984-A141-56F57D049D40}" presName="connectorText" presStyleLbl="sibTrans1D1" presStyleIdx="2" presStyleCnt="4"/>
      <dgm:spPr/>
    </dgm:pt>
    <dgm:pt modelId="{AACA5717-7084-4955-AA2A-C10B0E76D53D}" type="pres">
      <dgm:prSet presAssocID="{15B0E3BD-25DE-4FBF-B458-DF9FEDAD5AB0}" presName="node" presStyleLbl="node1" presStyleIdx="3" presStyleCnt="5">
        <dgm:presLayoutVars>
          <dgm:bulletEnabled val="1"/>
        </dgm:presLayoutVars>
      </dgm:prSet>
      <dgm:spPr/>
    </dgm:pt>
    <dgm:pt modelId="{0602467A-2AB9-4F40-8F9E-2375F41F95C5}" type="pres">
      <dgm:prSet presAssocID="{8987499D-16BE-486A-9F07-A6975D717EF1}" presName="sibTrans" presStyleLbl="sibTrans1D1" presStyleIdx="3" presStyleCnt="4"/>
      <dgm:spPr/>
    </dgm:pt>
    <dgm:pt modelId="{E43A27FE-E835-4A00-9D31-1E25C843BEBC}" type="pres">
      <dgm:prSet presAssocID="{8987499D-16BE-486A-9F07-A6975D717EF1}" presName="connectorText" presStyleLbl="sibTrans1D1" presStyleIdx="3" presStyleCnt="4"/>
      <dgm:spPr/>
    </dgm:pt>
    <dgm:pt modelId="{66F7E24E-0366-44AC-AB9B-79257B6B2B0B}" type="pres">
      <dgm:prSet presAssocID="{3D282968-4540-41C9-8F0B-6D9103148DE4}" presName="node" presStyleLbl="node1" presStyleIdx="4" presStyleCnt="5">
        <dgm:presLayoutVars>
          <dgm:bulletEnabled val="1"/>
        </dgm:presLayoutVars>
      </dgm:prSet>
      <dgm:spPr/>
    </dgm:pt>
  </dgm:ptLst>
  <dgm:cxnLst>
    <dgm:cxn modelId="{C4DD2B08-D51D-4BEE-B2FA-9803F0129C67}" type="presOf" srcId="{F6F668EA-27F2-4984-A141-56F57D049D40}" destId="{7656C4A9-BDFA-4773-9ED1-855C155424AA}" srcOrd="0" destOrd="0" presId="urn:microsoft.com/office/officeart/2005/8/layout/bProcess3"/>
    <dgm:cxn modelId="{4F089C0F-3676-4DBD-AF89-DF903E03E15B}" type="presOf" srcId="{C932C153-EC16-42F0-B0C0-00A9CCA5D050}" destId="{EBA69DB0-5154-4B82-833F-A90BEB6740F5}" srcOrd="0" destOrd="0" presId="urn:microsoft.com/office/officeart/2005/8/layout/bProcess3"/>
    <dgm:cxn modelId="{3D3D2C14-3003-4B94-83C4-C1A19CD5A9BA}" type="presOf" srcId="{C932C153-EC16-42F0-B0C0-00A9CCA5D050}" destId="{D262BC07-6BF0-4601-AA0F-E055A1CD1CCD}" srcOrd="1" destOrd="0" presId="urn:microsoft.com/office/officeart/2005/8/layout/bProcess3"/>
    <dgm:cxn modelId="{AE682A29-3643-4A2A-B392-831E84FE2C3C}" type="presOf" srcId="{3D282968-4540-41C9-8F0B-6D9103148DE4}" destId="{66F7E24E-0366-44AC-AB9B-79257B6B2B0B}" srcOrd="0" destOrd="0" presId="urn:microsoft.com/office/officeart/2005/8/layout/bProcess3"/>
    <dgm:cxn modelId="{5AD5ED2C-0DA9-40DE-B0CD-21164023473E}" type="presOf" srcId="{2C73F1A9-B5E9-44AC-9FDF-E47DF422321A}" destId="{22F559CC-5B15-4358-A12D-02632119B040}" srcOrd="0" destOrd="0" presId="urn:microsoft.com/office/officeart/2005/8/layout/bProcess3"/>
    <dgm:cxn modelId="{D7292234-1AE6-4006-8D38-99BF6EB37694}" srcId="{CE0143F9-2EED-4B52-8160-851D213AA3DC}" destId="{3D282968-4540-41C9-8F0B-6D9103148DE4}" srcOrd="4" destOrd="0" parTransId="{40AEB80B-2017-4558-8410-0F52D6C4B353}" sibTransId="{B260A389-A007-4FB0-89F3-FECA8D0F8186}"/>
    <dgm:cxn modelId="{F5E15834-7845-4EAF-92FB-2729012BC6D2}" type="presOf" srcId="{CE0143F9-2EED-4B52-8160-851D213AA3DC}" destId="{1A892CD5-89C4-42A4-AC36-AF5155E6BDBE}" srcOrd="0" destOrd="0" presId="urn:microsoft.com/office/officeart/2005/8/layout/bProcess3"/>
    <dgm:cxn modelId="{7DA52742-0472-4E86-9F5A-9F40A5ECF3B1}" type="presOf" srcId="{8987499D-16BE-486A-9F07-A6975D717EF1}" destId="{0602467A-2AB9-4F40-8F9E-2375F41F95C5}" srcOrd="0" destOrd="0" presId="urn:microsoft.com/office/officeart/2005/8/layout/bProcess3"/>
    <dgm:cxn modelId="{19FFED53-AAEE-466B-BC83-48E850CDDA36}" type="presOf" srcId="{8987499D-16BE-486A-9F07-A6975D717EF1}" destId="{E43A27FE-E835-4A00-9D31-1E25C843BEBC}" srcOrd="1" destOrd="0" presId="urn:microsoft.com/office/officeart/2005/8/layout/bProcess3"/>
    <dgm:cxn modelId="{5AD23184-DCEA-415D-A8D7-33F48591A018}" type="presOf" srcId="{42764273-B106-4FB5-A7BF-552C27A75D2F}" destId="{D400E41A-4783-4D7F-BDC5-6E90DA75C766}" srcOrd="0" destOrd="0" presId="urn:microsoft.com/office/officeart/2005/8/layout/bProcess3"/>
    <dgm:cxn modelId="{6289AD8F-E495-4C9B-8E1E-9F03A73E32E8}" type="presOf" srcId="{7C86EED1-E44D-4335-8920-126C31A03552}" destId="{E3549BEF-C3BA-459E-9C7F-9175A98D93E4}" srcOrd="0" destOrd="0" presId="urn:microsoft.com/office/officeart/2005/8/layout/bProcess3"/>
    <dgm:cxn modelId="{0426CD9D-87E2-468C-8CCF-D280E763BC81}" srcId="{CE0143F9-2EED-4B52-8160-851D213AA3DC}" destId="{317F9F08-9558-4979-BD20-7EB305C44A3D}" srcOrd="1" destOrd="0" parTransId="{FEE2CA39-CFDB-40E2-84F3-FEEB4F416478}" sibTransId="{7C86EED1-E44D-4335-8920-126C31A03552}"/>
    <dgm:cxn modelId="{236D45A1-21C9-48EF-9224-16ABC4A50D6A}" type="presOf" srcId="{317F9F08-9558-4979-BD20-7EB305C44A3D}" destId="{C8C31460-CE53-4F4A-9432-85824BDD531E}" srcOrd="0" destOrd="0" presId="urn:microsoft.com/office/officeart/2005/8/layout/bProcess3"/>
    <dgm:cxn modelId="{474084A2-A6AA-4B36-A964-943369EDBE81}" srcId="{CE0143F9-2EED-4B52-8160-851D213AA3DC}" destId="{2C73F1A9-B5E9-44AC-9FDF-E47DF422321A}" srcOrd="0" destOrd="0" parTransId="{F0B97256-CAF1-43A0-8F48-34478C32BC45}" sibTransId="{C932C153-EC16-42F0-B0C0-00A9CCA5D050}"/>
    <dgm:cxn modelId="{4B9D38CF-1070-4587-B26B-EA3A4F3C688C}" srcId="{CE0143F9-2EED-4B52-8160-851D213AA3DC}" destId="{15B0E3BD-25DE-4FBF-B458-DF9FEDAD5AB0}" srcOrd="3" destOrd="0" parTransId="{6678F455-6BCE-43AC-883F-A05386BC0CB0}" sibTransId="{8987499D-16BE-486A-9F07-A6975D717EF1}"/>
    <dgm:cxn modelId="{DE0850D8-DAB0-4C9F-8160-96A85ECE321C}" type="presOf" srcId="{F6F668EA-27F2-4984-A141-56F57D049D40}" destId="{3C93EE9D-830B-4195-B860-17C7BAAC4BAA}" srcOrd="1" destOrd="0" presId="urn:microsoft.com/office/officeart/2005/8/layout/bProcess3"/>
    <dgm:cxn modelId="{532A2DE5-A2E6-4F4B-B823-FC3FB5B11700}" type="presOf" srcId="{15B0E3BD-25DE-4FBF-B458-DF9FEDAD5AB0}" destId="{AACA5717-7084-4955-AA2A-C10B0E76D53D}" srcOrd="0" destOrd="0" presId="urn:microsoft.com/office/officeart/2005/8/layout/bProcess3"/>
    <dgm:cxn modelId="{0764ECF4-A33F-40E9-BA02-F9EF424CCA4B}" type="presOf" srcId="{7C86EED1-E44D-4335-8920-126C31A03552}" destId="{06DEF010-66F4-4B84-9125-ABB69360ABF1}" srcOrd="1" destOrd="0" presId="urn:microsoft.com/office/officeart/2005/8/layout/bProcess3"/>
    <dgm:cxn modelId="{002A86FA-B880-4105-A949-8ED52EDF183E}" srcId="{CE0143F9-2EED-4B52-8160-851D213AA3DC}" destId="{42764273-B106-4FB5-A7BF-552C27A75D2F}" srcOrd="2" destOrd="0" parTransId="{8E28F651-3C5F-4B42-85C4-E3D47CC0570E}" sibTransId="{F6F668EA-27F2-4984-A141-56F57D049D40}"/>
    <dgm:cxn modelId="{DAB4983D-282E-4CD7-BE34-889DA607C87A}" type="presParOf" srcId="{1A892CD5-89C4-42A4-AC36-AF5155E6BDBE}" destId="{22F559CC-5B15-4358-A12D-02632119B040}" srcOrd="0" destOrd="0" presId="urn:microsoft.com/office/officeart/2005/8/layout/bProcess3"/>
    <dgm:cxn modelId="{C31C9651-37EB-4531-9976-7E630B28040C}" type="presParOf" srcId="{1A892CD5-89C4-42A4-AC36-AF5155E6BDBE}" destId="{EBA69DB0-5154-4B82-833F-A90BEB6740F5}" srcOrd="1" destOrd="0" presId="urn:microsoft.com/office/officeart/2005/8/layout/bProcess3"/>
    <dgm:cxn modelId="{81154B6F-C3A5-48C9-8429-91C5A5CFF771}" type="presParOf" srcId="{EBA69DB0-5154-4B82-833F-A90BEB6740F5}" destId="{D262BC07-6BF0-4601-AA0F-E055A1CD1CCD}" srcOrd="0" destOrd="0" presId="urn:microsoft.com/office/officeart/2005/8/layout/bProcess3"/>
    <dgm:cxn modelId="{CE4C3BB4-2266-47C1-948C-0D528A86FB60}" type="presParOf" srcId="{1A892CD5-89C4-42A4-AC36-AF5155E6BDBE}" destId="{C8C31460-CE53-4F4A-9432-85824BDD531E}" srcOrd="2" destOrd="0" presId="urn:microsoft.com/office/officeart/2005/8/layout/bProcess3"/>
    <dgm:cxn modelId="{D8179D3C-494E-4BB5-8F06-EFB2B4077549}" type="presParOf" srcId="{1A892CD5-89C4-42A4-AC36-AF5155E6BDBE}" destId="{E3549BEF-C3BA-459E-9C7F-9175A98D93E4}" srcOrd="3" destOrd="0" presId="urn:microsoft.com/office/officeart/2005/8/layout/bProcess3"/>
    <dgm:cxn modelId="{94E6AFAD-70C6-4A88-A026-96DBA2A81F80}" type="presParOf" srcId="{E3549BEF-C3BA-459E-9C7F-9175A98D93E4}" destId="{06DEF010-66F4-4B84-9125-ABB69360ABF1}" srcOrd="0" destOrd="0" presId="urn:microsoft.com/office/officeart/2005/8/layout/bProcess3"/>
    <dgm:cxn modelId="{874948B6-BF3E-4496-B91E-FB4C61D9A5C1}" type="presParOf" srcId="{1A892CD5-89C4-42A4-AC36-AF5155E6BDBE}" destId="{D400E41A-4783-4D7F-BDC5-6E90DA75C766}" srcOrd="4" destOrd="0" presId="urn:microsoft.com/office/officeart/2005/8/layout/bProcess3"/>
    <dgm:cxn modelId="{D9370D73-7A61-41A3-8A0C-2891D7F300EA}" type="presParOf" srcId="{1A892CD5-89C4-42A4-AC36-AF5155E6BDBE}" destId="{7656C4A9-BDFA-4773-9ED1-855C155424AA}" srcOrd="5" destOrd="0" presId="urn:microsoft.com/office/officeart/2005/8/layout/bProcess3"/>
    <dgm:cxn modelId="{401937DF-D931-4547-8E4A-4A3F55A6B603}" type="presParOf" srcId="{7656C4A9-BDFA-4773-9ED1-855C155424AA}" destId="{3C93EE9D-830B-4195-B860-17C7BAAC4BAA}" srcOrd="0" destOrd="0" presId="urn:microsoft.com/office/officeart/2005/8/layout/bProcess3"/>
    <dgm:cxn modelId="{7ED1EDFD-25A1-49D9-B31B-354A61F5D942}" type="presParOf" srcId="{1A892CD5-89C4-42A4-AC36-AF5155E6BDBE}" destId="{AACA5717-7084-4955-AA2A-C10B0E76D53D}" srcOrd="6" destOrd="0" presId="urn:microsoft.com/office/officeart/2005/8/layout/bProcess3"/>
    <dgm:cxn modelId="{7B593FCF-0076-4673-BF7E-F95A67BC9F5C}" type="presParOf" srcId="{1A892CD5-89C4-42A4-AC36-AF5155E6BDBE}" destId="{0602467A-2AB9-4F40-8F9E-2375F41F95C5}" srcOrd="7" destOrd="0" presId="urn:microsoft.com/office/officeart/2005/8/layout/bProcess3"/>
    <dgm:cxn modelId="{171CCC81-0A06-4314-A167-2F63A9C3FDF8}" type="presParOf" srcId="{0602467A-2AB9-4F40-8F9E-2375F41F95C5}" destId="{E43A27FE-E835-4A00-9D31-1E25C843BEBC}" srcOrd="0" destOrd="0" presId="urn:microsoft.com/office/officeart/2005/8/layout/bProcess3"/>
    <dgm:cxn modelId="{F918CDE6-925B-4567-8293-D600D772BA01}" type="presParOf" srcId="{1A892CD5-89C4-42A4-AC36-AF5155E6BDBE}" destId="{66F7E24E-0366-44AC-AB9B-79257B6B2B0B}" srcOrd="8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143F9-2EED-4B52-8160-851D213AA3DC}" type="doc">
      <dgm:prSet loTypeId="urn:microsoft.com/office/officeart/2005/8/layout/bProcess3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C73F1A9-B5E9-44AC-9FDF-E47DF422321A}">
      <dgm:prSet phldrT="[Texto]" custT="1"/>
      <dgm:spPr/>
      <dgm:t>
        <a:bodyPr/>
        <a:lstStyle/>
        <a:p>
          <a:pPr rtl="0">
            <a:spcAft>
              <a:spcPts val="600"/>
            </a:spcAft>
          </a:pPr>
          <a:r>
            <a:rPr lang="pt-BR" sz="1800" b="0"/>
            <a:t>Referenciais monetários</a:t>
          </a:r>
          <a:br>
            <a:rPr lang="pt-BR" sz="1800" b="0"/>
          </a:br>
          <a:r>
            <a:rPr lang="pt-BR" sz="1800" b="1">
              <a:solidFill>
                <a:srgbClr val="0070C0"/>
              </a:solidFill>
            </a:rPr>
            <a:t>Até 15 de julho</a:t>
          </a:r>
        </a:p>
      </dgm:t>
    </dgm:pt>
    <dgm:pt modelId="{F0B97256-CAF1-43A0-8F48-34478C32BC45}" type="parTrans" cxnId="{474084A2-A6AA-4B36-A964-943369EDBE81}">
      <dgm:prSet/>
      <dgm:spPr/>
      <dgm:t>
        <a:bodyPr/>
        <a:lstStyle/>
        <a:p>
          <a:endParaRPr lang="pt-BR" sz="1800" b="0">
            <a:solidFill>
              <a:schemeClr val="tx1"/>
            </a:solidFill>
          </a:endParaRPr>
        </a:p>
      </dgm:t>
    </dgm:pt>
    <dgm:pt modelId="{C932C153-EC16-42F0-B0C0-00A9CCA5D050}" type="sibTrans" cxnId="{474084A2-A6AA-4B36-A964-943369EDBE81}">
      <dgm:prSet/>
      <dgm:spPr/>
      <dgm:t>
        <a:bodyPr/>
        <a:lstStyle/>
        <a:p>
          <a:endParaRPr lang="pt-BR" sz="1800" b="0">
            <a:solidFill>
              <a:schemeClr val="tx1"/>
            </a:solidFill>
          </a:endParaRPr>
        </a:p>
      </dgm:t>
    </dgm:pt>
    <dgm:pt modelId="{317F9F08-9558-4979-BD20-7EB305C44A3D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pt-BR" sz="1800" b="1"/>
            <a:t>Captação da proposta </a:t>
          </a:r>
          <a:br>
            <a:rPr lang="pt-BR" sz="1800" b="1"/>
          </a:br>
          <a:r>
            <a:rPr lang="pt-BR" sz="1800" b="1">
              <a:solidFill>
                <a:srgbClr val="0070C0"/>
              </a:solidFill>
            </a:rPr>
            <a:t>15/</a:t>
          </a:r>
          <a:r>
            <a:rPr lang="pt-BR" sz="1800" b="1" err="1">
              <a:solidFill>
                <a:srgbClr val="0070C0"/>
              </a:solidFill>
            </a:rPr>
            <a:t>jul</a:t>
          </a:r>
          <a:r>
            <a:rPr lang="pt-BR" sz="1800" b="1">
              <a:solidFill>
                <a:srgbClr val="0070C0"/>
              </a:solidFill>
            </a:rPr>
            <a:t> a 12/</a:t>
          </a:r>
          <a:r>
            <a:rPr lang="pt-BR" sz="1800" b="1" err="1">
              <a:solidFill>
                <a:srgbClr val="0070C0"/>
              </a:solidFill>
            </a:rPr>
            <a:t>ago</a:t>
          </a:r>
          <a:endParaRPr lang="pt-BR" sz="1800" b="1">
            <a:solidFill>
              <a:srgbClr val="0070C0"/>
            </a:solidFill>
          </a:endParaRPr>
        </a:p>
      </dgm:t>
    </dgm:pt>
    <dgm:pt modelId="{FEE2CA39-CFDB-40E2-84F3-FEEB4F416478}" type="parTrans" cxnId="{0426CD9D-87E2-468C-8CCF-D280E763BC81}">
      <dgm:prSet/>
      <dgm:spPr/>
      <dgm:t>
        <a:bodyPr/>
        <a:lstStyle/>
        <a:p>
          <a:endParaRPr lang="pt-BR" sz="1800" b="0">
            <a:solidFill>
              <a:schemeClr val="tx1"/>
            </a:solidFill>
          </a:endParaRPr>
        </a:p>
      </dgm:t>
    </dgm:pt>
    <dgm:pt modelId="{7C86EED1-E44D-4335-8920-126C31A03552}" type="sibTrans" cxnId="{0426CD9D-87E2-468C-8CCF-D280E763BC81}">
      <dgm:prSet/>
      <dgm:spPr/>
      <dgm:t>
        <a:bodyPr/>
        <a:lstStyle/>
        <a:p>
          <a:endParaRPr lang="pt-BR" sz="1800" b="0">
            <a:solidFill>
              <a:schemeClr val="tx1"/>
            </a:solidFill>
          </a:endParaRPr>
        </a:p>
      </dgm:t>
    </dgm:pt>
    <dgm:pt modelId="{1A892CD5-89C4-42A4-AC36-AF5155E6BDBE}" type="pres">
      <dgm:prSet presAssocID="{CE0143F9-2EED-4B52-8160-851D213AA3DC}" presName="Name0" presStyleCnt="0">
        <dgm:presLayoutVars>
          <dgm:dir/>
          <dgm:resizeHandles val="exact"/>
        </dgm:presLayoutVars>
      </dgm:prSet>
      <dgm:spPr/>
    </dgm:pt>
    <dgm:pt modelId="{22F559CC-5B15-4358-A12D-02632119B040}" type="pres">
      <dgm:prSet presAssocID="{2C73F1A9-B5E9-44AC-9FDF-E47DF422321A}" presName="node" presStyleLbl="node1" presStyleIdx="0" presStyleCnt="2" custScaleX="109877" custLinFactNeighborX="-7595" custLinFactNeighborY="82">
        <dgm:presLayoutVars>
          <dgm:bulletEnabled val="1"/>
        </dgm:presLayoutVars>
      </dgm:prSet>
      <dgm:spPr/>
    </dgm:pt>
    <dgm:pt modelId="{EBA69DB0-5154-4B82-833F-A90BEB6740F5}" type="pres">
      <dgm:prSet presAssocID="{C932C153-EC16-42F0-B0C0-00A9CCA5D050}" presName="sibTrans" presStyleLbl="sibTrans1D1" presStyleIdx="0" presStyleCnt="1"/>
      <dgm:spPr/>
    </dgm:pt>
    <dgm:pt modelId="{D262BC07-6BF0-4601-AA0F-E055A1CD1CCD}" type="pres">
      <dgm:prSet presAssocID="{C932C153-EC16-42F0-B0C0-00A9CCA5D050}" presName="connectorText" presStyleLbl="sibTrans1D1" presStyleIdx="0" presStyleCnt="1"/>
      <dgm:spPr/>
    </dgm:pt>
    <dgm:pt modelId="{C8C31460-CE53-4F4A-9432-85824BDD531E}" type="pres">
      <dgm:prSet presAssocID="{317F9F08-9558-4979-BD20-7EB305C44A3D}" presName="node" presStyleLbl="node1" presStyleIdx="1" presStyleCnt="2" custScaleX="347443">
        <dgm:presLayoutVars>
          <dgm:bulletEnabled val="1"/>
        </dgm:presLayoutVars>
      </dgm:prSet>
      <dgm:spPr/>
    </dgm:pt>
  </dgm:ptLst>
  <dgm:cxnLst>
    <dgm:cxn modelId="{4F089C0F-3676-4DBD-AF89-DF903E03E15B}" type="presOf" srcId="{C932C153-EC16-42F0-B0C0-00A9CCA5D050}" destId="{EBA69DB0-5154-4B82-833F-A90BEB6740F5}" srcOrd="0" destOrd="0" presId="urn:microsoft.com/office/officeart/2005/8/layout/bProcess3"/>
    <dgm:cxn modelId="{3D3D2C14-3003-4B94-83C4-C1A19CD5A9BA}" type="presOf" srcId="{C932C153-EC16-42F0-B0C0-00A9CCA5D050}" destId="{D262BC07-6BF0-4601-AA0F-E055A1CD1CCD}" srcOrd="1" destOrd="0" presId="urn:microsoft.com/office/officeart/2005/8/layout/bProcess3"/>
    <dgm:cxn modelId="{5AD5ED2C-0DA9-40DE-B0CD-21164023473E}" type="presOf" srcId="{2C73F1A9-B5E9-44AC-9FDF-E47DF422321A}" destId="{22F559CC-5B15-4358-A12D-02632119B040}" srcOrd="0" destOrd="0" presId="urn:microsoft.com/office/officeart/2005/8/layout/bProcess3"/>
    <dgm:cxn modelId="{F5E15834-7845-4EAF-92FB-2729012BC6D2}" type="presOf" srcId="{CE0143F9-2EED-4B52-8160-851D213AA3DC}" destId="{1A892CD5-89C4-42A4-AC36-AF5155E6BDBE}" srcOrd="0" destOrd="0" presId="urn:microsoft.com/office/officeart/2005/8/layout/bProcess3"/>
    <dgm:cxn modelId="{0426CD9D-87E2-468C-8CCF-D280E763BC81}" srcId="{CE0143F9-2EED-4B52-8160-851D213AA3DC}" destId="{317F9F08-9558-4979-BD20-7EB305C44A3D}" srcOrd="1" destOrd="0" parTransId="{FEE2CA39-CFDB-40E2-84F3-FEEB4F416478}" sibTransId="{7C86EED1-E44D-4335-8920-126C31A03552}"/>
    <dgm:cxn modelId="{236D45A1-21C9-48EF-9224-16ABC4A50D6A}" type="presOf" srcId="{317F9F08-9558-4979-BD20-7EB305C44A3D}" destId="{C8C31460-CE53-4F4A-9432-85824BDD531E}" srcOrd="0" destOrd="0" presId="urn:microsoft.com/office/officeart/2005/8/layout/bProcess3"/>
    <dgm:cxn modelId="{474084A2-A6AA-4B36-A964-943369EDBE81}" srcId="{CE0143F9-2EED-4B52-8160-851D213AA3DC}" destId="{2C73F1A9-B5E9-44AC-9FDF-E47DF422321A}" srcOrd="0" destOrd="0" parTransId="{F0B97256-CAF1-43A0-8F48-34478C32BC45}" sibTransId="{C932C153-EC16-42F0-B0C0-00A9CCA5D050}"/>
    <dgm:cxn modelId="{DAB4983D-282E-4CD7-BE34-889DA607C87A}" type="presParOf" srcId="{1A892CD5-89C4-42A4-AC36-AF5155E6BDBE}" destId="{22F559CC-5B15-4358-A12D-02632119B040}" srcOrd="0" destOrd="0" presId="urn:microsoft.com/office/officeart/2005/8/layout/bProcess3"/>
    <dgm:cxn modelId="{C31C9651-37EB-4531-9976-7E630B28040C}" type="presParOf" srcId="{1A892CD5-89C4-42A4-AC36-AF5155E6BDBE}" destId="{EBA69DB0-5154-4B82-833F-A90BEB6740F5}" srcOrd="1" destOrd="0" presId="urn:microsoft.com/office/officeart/2005/8/layout/bProcess3"/>
    <dgm:cxn modelId="{81154B6F-C3A5-48C9-8429-91C5A5CFF771}" type="presParOf" srcId="{EBA69DB0-5154-4B82-833F-A90BEB6740F5}" destId="{D262BC07-6BF0-4601-AA0F-E055A1CD1CCD}" srcOrd="0" destOrd="0" presId="urn:microsoft.com/office/officeart/2005/8/layout/bProcess3"/>
    <dgm:cxn modelId="{CE4C3BB4-2266-47C1-948C-0D528A86FB60}" type="presParOf" srcId="{1A892CD5-89C4-42A4-AC36-AF5155E6BDBE}" destId="{C8C31460-CE53-4F4A-9432-85824BDD531E}" srcOrd="2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69DB0-5154-4B82-833F-A90BEB6740F5}">
      <dsp:nvSpPr>
        <dsp:cNvPr id="0" name=""/>
        <dsp:cNvSpPr/>
      </dsp:nvSpPr>
      <dsp:spPr>
        <a:xfrm>
          <a:off x="1706895" y="963913"/>
          <a:ext cx="359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870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0" kern="1200">
            <a:solidFill>
              <a:schemeClr val="tx1"/>
            </a:solidFill>
          </a:endParaRPr>
        </a:p>
      </dsp:txBody>
      <dsp:txXfrm>
        <a:off x="1877069" y="1007679"/>
        <a:ext cx="19523" cy="3908"/>
      </dsp:txXfrm>
    </dsp:sp>
    <dsp:sp modelId="{22F559CC-5B15-4358-A12D-02632119B040}">
      <dsp:nvSpPr>
        <dsp:cNvPr id="0" name=""/>
        <dsp:cNvSpPr/>
      </dsp:nvSpPr>
      <dsp:spPr>
        <a:xfrm>
          <a:off x="10996" y="500323"/>
          <a:ext cx="1697699" cy="10186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t-BR" sz="1800" b="0" kern="1200"/>
            <a:t>Referenciais monetários</a:t>
          </a:r>
          <a:br>
            <a:rPr lang="pt-BR" sz="1800" b="0" kern="1200"/>
          </a:br>
          <a:r>
            <a:rPr lang="pt-BR" sz="1800" b="1" kern="1200">
              <a:solidFill>
                <a:srgbClr val="0070C0"/>
              </a:solidFill>
            </a:rPr>
            <a:t>1º de julho</a:t>
          </a:r>
        </a:p>
      </dsp:txBody>
      <dsp:txXfrm>
        <a:off x="10996" y="500323"/>
        <a:ext cx="1697699" cy="1018619"/>
      </dsp:txXfrm>
    </dsp:sp>
    <dsp:sp modelId="{E3549BEF-C3BA-459E-9C7F-9175A98D93E4}">
      <dsp:nvSpPr>
        <dsp:cNvPr id="0" name=""/>
        <dsp:cNvSpPr/>
      </dsp:nvSpPr>
      <dsp:spPr>
        <a:xfrm>
          <a:off x="4019399" y="963913"/>
          <a:ext cx="359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870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0" kern="1200">
            <a:solidFill>
              <a:schemeClr val="tx1"/>
            </a:solidFill>
          </a:endParaRPr>
        </a:p>
      </dsp:txBody>
      <dsp:txXfrm>
        <a:off x="4189573" y="1007679"/>
        <a:ext cx="19523" cy="3908"/>
      </dsp:txXfrm>
    </dsp:sp>
    <dsp:sp modelId="{C8C31460-CE53-4F4A-9432-85824BDD531E}">
      <dsp:nvSpPr>
        <dsp:cNvPr id="0" name=""/>
        <dsp:cNvSpPr/>
      </dsp:nvSpPr>
      <dsp:spPr>
        <a:xfrm>
          <a:off x="2099166" y="500323"/>
          <a:ext cx="1922033" cy="10186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t-BR" sz="1800" b="1" kern="1200"/>
            <a:t>Captação da proposta e da restrição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t-BR" sz="1800" b="1" kern="1200">
              <a:solidFill>
                <a:srgbClr val="0070C0"/>
              </a:solidFill>
            </a:rPr>
            <a:t>Até a 15/</a:t>
          </a:r>
          <a:r>
            <a:rPr lang="pt-BR" sz="1800" b="1" kern="1200" err="1">
              <a:solidFill>
                <a:srgbClr val="0070C0"/>
              </a:solidFill>
            </a:rPr>
            <a:t>jul</a:t>
          </a:r>
          <a:endParaRPr lang="pt-BR" sz="1800" b="1" kern="1200">
            <a:solidFill>
              <a:srgbClr val="0070C0"/>
            </a:solidFill>
          </a:endParaRPr>
        </a:p>
      </dsp:txBody>
      <dsp:txXfrm>
        <a:off x="2099166" y="500323"/>
        <a:ext cx="1922033" cy="1018619"/>
      </dsp:txXfrm>
    </dsp:sp>
    <dsp:sp modelId="{7656C4A9-BDFA-4773-9ED1-855C155424AA}">
      <dsp:nvSpPr>
        <dsp:cNvPr id="0" name=""/>
        <dsp:cNvSpPr/>
      </dsp:nvSpPr>
      <dsp:spPr>
        <a:xfrm>
          <a:off x="6107569" y="963913"/>
          <a:ext cx="359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870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0" kern="1200"/>
        </a:p>
      </dsp:txBody>
      <dsp:txXfrm>
        <a:off x="6277743" y="1007679"/>
        <a:ext cx="19523" cy="3908"/>
      </dsp:txXfrm>
    </dsp:sp>
    <dsp:sp modelId="{D400E41A-4783-4D7F-BDC5-6E90DA75C766}">
      <dsp:nvSpPr>
        <dsp:cNvPr id="0" name=""/>
        <dsp:cNvSpPr/>
      </dsp:nvSpPr>
      <dsp:spPr>
        <a:xfrm>
          <a:off x="4411670" y="500323"/>
          <a:ext cx="1697699" cy="10186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t-BR" sz="1800" b="1" kern="1200"/>
            <a:t>Análise, discussão e ajustes</a:t>
          </a:r>
          <a:br>
            <a:rPr lang="pt-BR" sz="1800" b="1" kern="1200"/>
          </a:br>
          <a:r>
            <a:rPr lang="pt-BR" sz="1800" b="1" kern="1200">
              <a:solidFill>
                <a:srgbClr val="0070C0"/>
              </a:solidFill>
            </a:rPr>
            <a:t>18/</a:t>
          </a:r>
          <a:r>
            <a:rPr lang="pt-BR" sz="1800" b="1" kern="1200" err="1">
              <a:solidFill>
                <a:srgbClr val="0070C0"/>
              </a:solidFill>
            </a:rPr>
            <a:t>jul</a:t>
          </a:r>
          <a:r>
            <a:rPr lang="pt-BR" sz="1800" b="1" kern="1200">
              <a:solidFill>
                <a:srgbClr val="0070C0"/>
              </a:solidFill>
            </a:rPr>
            <a:t> a 1/</a:t>
          </a:r>
          <a:r>
            <a:rPr lang="pt-BR" sz="1800" b="1" kern="1200" err="1">
              <a:solidFill>
                <a:srgbClr val="0070C0"/>
              </a:solidFill>
            </a:rPr>
            <a:t>ago</a:t>
          </a:r>
          <a:endParaRPr lang="pt-BR" sz="1800" b="1" kern="1200">
            <a:solidFill>
              <a:srgbClr val="0070C0"/>
            </a:solidFill>
          </a:endParaRPr>
        </a:p>
      </dsp:txBody>
      <dsp:txXfrm>
        <a:off x="4411670" y="500323"/>
        <a:ext cx="1697699" cy="1018619"/>
      </dsp:txXfrm>
    </dsp:sp>
    <dsp:sp modelId="{0602467A-2AB9-4F40-8F9E-2375F41F95C5}">
      <dsp:nvSpPr>
        <dsp:cNvPr id="0" name=""/>
        <dsp:cNvSpPr/>
      </dsp:nvSpPr>
      <dsp:spPr>
        <a:xfrm>
          <a:off x="8195739" y="963913"/>
          <a:ext cx="359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870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0" kern="1200"/>
        </a:p>
      </dsp:txBody>
      <dsp:txXfrm>
        <a:off x="8365913" y="1007679"/>
        <a:ext cx="19523" cy="3908"/>
      </dsp:txXfrm>
    </dsp:sp>
    <dsp:sp modelId="{AACA5717-7084-4955-AA2A-C10B0E76D53D}">
      <dsp:nvSpPr>
        <dsp:cNvPr id="0" name=""/>
        <dsp:cNvSpPr/>
      </dsp:nvSpPr>
      <dsp:spPr>
        <a:xfrm>
          <a:off x="6499840" y="500323"/>
          <a:ext cx="1697699" cy="10186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t-BR" sz="1800" b="0" kern="1200"/>
            <a:t>Instâncias superiores (JEO)</a:t>
          </a:r>
        </a:p>
      </dsp:txBody>
      <dsp:txXfrm>
        <a:off x="6499840" y="500323"/>
        <a:ext cx="1697699" cy="1018619"/>
      </dsp:txXfrm>
    </dsp:sp>
    <dsp:sp modelId="{66F7E24E-0366-44AC-AB9B-79257B6B2B0B}">
      <dsp:nvSpPr>
        <dsp:cNvPr id="0" name=""/>
        <dsp:cNvSpPr/>
      </dsp:nvSpPr>
      <dsp:spPr>
        <a:xfrm>
          <a:off x="8588010" y="500323"/>
          <a:ext cx="1697699" cy="10186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Calibri Light" panose="020F0302020204030204"/>
            </a:rPr>
            <a:t>Ajuste da</a:t>
          </a:r>
          <a:r>
            <a:rPr lang="pt-BR" sz="1800" b="1" kern="1200"/>
            <a:t> </a:t>
          </a:r>
          <a:r>
            <a:rPr lang="pt-BR" sz="1800" b="1" kern="1200">
              <a:latin typeface="Calibri Light" panose="020F0302020204030204"/>
            </a:rPr>
            <a:t>proposta</a:t>
          </a:r>
          <a:endParaRPr lang="pt-BR" sz="1800" b="1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rgbClr val="0070C0"/>
              </a:solidFill>
            </a:rPr>
            <a:t>8/</a:t>
          </a:r>
          <a:r>
            <a:rPr lang="pt-BR" sz="1800" b="1" kern="1200" err="1">
              <a:solidFill>
                <a:srgbClr val="0070C0"/>
              </a:solidFill>
            </a:rPr>
            <a:t>ago</a:t>
          </a:r>
          <a:r>
            <a:rPr lang="pt-BR" sz="1800" b="1" kern="1200">
              <a:solidFill>
                <a:srgbClr val="0070C0"/>
              </a:solidFill>
            </a:rPr>
            <a:t> a 12/</a:t>
          </a:r>
          <a:r>
            <a:rPr lang="pt-BR" sz="1800" b="1" kern="1200" err="1">
              <a:solidFill>
                <a:srgbClr val="0070C0"/>
              </a:solidFill>
            </a:rPr>
            <a:t>ago</a:t>
          </a:r>
          <a:endParaRPr lang="pt-BR" sz="1800" b="1" kern="1200">
            <a:solidFill>
              <a:srgbClr val="0070C0"/>
            </a:solidFill>
          </a:endParaRPr>
        </a:p>
      </dsp:txBody>
      <dsp:txXfrm>
        <a:off x="8588010" y="500323"/>
        <a:ext cx="1697699" cy="1018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69DB0-5154-4B82-833F-A90BEB6740F5}">
      <dsp:nvSpPr>
        <dsp:cNvPr id="0" name=""/>
        <dsp:cNvSpPr/>
      </dsp:nvSpPr>
      <dsp:spPr>
        <a:xfrm>
          <a:off x="1814722" y="451066"/>
          <a:ext cx="4674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533"/>
              </a:moveTo>
              <a:lnTo>
                <a:pt x="250827" y="46533"/>
              </a:lnTo>
              <a:lnTo>
                <a:pt x="250827" y="45720"/>
              </a:lnTo>
              <a:lnTo>
                <a:pt x="467455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0" kern="1200">
            <a:solidFill>
              <a:schemeClr val="tx1"/>
            </a:solidFill>
          </a:endParaRPr>
        </a:p>
      </dsp:txBody>
      <dsp:txXfrm>
        <a:off x="2035999" y="494883"/>
        <a:ext cx="24902" cy="3806"/>
      </dsp:txXfrm>
    </dsp:sp>
    <dsp:sp modelId="{22F559CC-5B15-4358-A12D-02632119B040}">
      <dsp:nvSpPr>
        <dsp:cNvPr id="0" name=""/>
        <dsp:cNvSpPr/>
      </dsp:nvSpPr>
      <dsp:spPr>
        <a:xfrm>
          <a:off x="0" y="1629"/>
          <a:ext cx="1816522" cy="991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t-BR" sz="1800" b="0" kern="1200"/>
            <a:t>Referenciais monetários</a:t>
          </a:r>
          <a:br>
            <a:rPr lang="pt-BR" sz="1800" b="0" kern="1200"/>
          </a:br>
          <a:r>
            <a:rPr lang="pt-BR" sz="1800" b="1" kern="1200">
              <a:solidFill>
                <a:srgbClr val="0070C0"/>
              </a:solidFill>
            </a:rPr>
            <a:t>Até 15 de julho</a:t>
          </a:r>
        </a:p>
      </dsp:txBody>
      <dsp:txXfrm>
        <a:off x="0" y="1629"/>
        <a:ext cx="1816522" cy="991939"/>
      </dsp:txXfrm>
    </dsp:sp>
    <dsp:sp modelId="{C8C31460-CE53-4F4A-9432-85824BDD531E}">
      <dsp:nvSpPr>
        <dsp:cNvPr id="0" name=""/>
        <dsp:cNvSpPr/>
      </dsp:nvSpPr>
      <dsp:spPr>
        <a:xfrm>
          <a:off x="2314577" y="816"/>
          <a:ext cx="5744042" cy="991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t-BR" sz="1800" b="1" kern="1200"/>
            <a:t>Captação da proposta </a:t>
          </a:r>
          <a:br>
            <a:rPr lang="pt-BR" sz="1800" b="1" kern="1200"/>
          </a:br>
          <a:r>
            <a:rPr lang="pt-BR" sz="1800" b="1" kern="1200">
              <a:solidFill>
                <a:srgbClr val="0070C0"/>
              </a:solidFill>
            </a:rPr>
            <a:t>15/</a:t>
          </a:r>
          <a:r>
            <a:rPr lang="pt-BR" sz="1800" b="1" kern="1200" err="1">
              <a:solidFill>
                <a:srgbClr val="0070C0"/>
              </a:solidFill>
            </a:rPr>
            <a:t>jul</a:t>
          </a:r>
          <a:r>
            <a:rPr lang="pt-BR" sz="1800" b="1" kern="1200">
              <a:solidFill>
                <a:srgbClr val="0070C0"/>
              </a:solidFill>
            </a:rPr>
            <a:t> a 12/</a:t>
          </a:r>
          <a:r>
            <a:rPr lang="pt-BR" sz="1800" b="1" kern="1200" err="1">
              <a:solidFill>
                <a:srgbClr val="0070C0"/>
              </a:solidFill>
            </a:rPr>
            <a:t>ago</a:t>
          </a:r>
          <a:endParaRPr lang="pt-BR" sz="1800" b="1" kern="1200">
            <a:solidFill>
              <a:srgbClr val="0070C0"/>
            </a:solidFill>
          </a:endParaRPr>
        </a:p>
      </dsp:txBody>
      <dsp:txXfrm>
        <a:off x="2314577" y="816"/>
        <a:ext cx="5744042" cy="991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967" y="3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A6AB41D8-5146-4230-9A9B-E64ACAC8F575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4" y="9377137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967" y="9377137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A5475A33-DF5F-4FB8-A2C3-A309773254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45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969" y="4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/>
          <a:lstStyle>
            <a:lvl1pPr algn="r">
              <a:defRPr sz="1200"/>
            </a:lvl1pPr>
          </a:lstStyle>
          <a:p>
            <a:fld id="{5614A759-A2B8-4322-A4C4-4B48F5AB2629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4" tIns="45367" rIns="90734" bIns="4536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47" y="4751699"/>
            <a:ext cx="5485123" cy="3886887"/>
          </a:xfrm>
          <a:prstGeom prst="rect">
            <a:avLst/>
          </a:prstGeom>
        </p:spPr>
        <p:txBody>
          <a:bodyPr vert="horz" lIns="90734" tIns="45367" rIns="90734" bIns="45367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6" y="9377140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969" y="9377140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 anchor="b"/>
          <a:lstStyle>
            <a:lvl1pPr algn="r">
              <a:defRPr sz="1200"/>
            </a:lvl1pPr>
          </a:lstStyle>
          <a:p>
            <a:fld id="{A94AE379-EF6B-40A8-BA30-63A6C9A3ED7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11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192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56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06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72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305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929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375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2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84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6447" y="4751699"/>
            <a:ext cx="54852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3969" y="9377140"/>
            <a:ext cx="2972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7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6447" y="4751699"/>
            <a:ext cx="54852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3969" y="9377140"/>
            <a:ext cx="2972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9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6447" y="4751699"/>
            <a:ext cx="54852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3969" y="9377140"/>
            <a:ext cx="2972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62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6447" y="4751699"/>
            <a:ext cx="54852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3969" y="9377140"/>
            <a:ext cx="2972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49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34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6447" y="4751699"/>
            <a:ext cx="54852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3969" y="9377140"/>
            <a:ext cx="2972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6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48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E98D-18F7-46A0-9F72-3B31F617C6A5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2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67E-51E6-4A41-BED0-2E41A08999DA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2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63E2-299E-4A29-AC9A-7CD8BA2118AA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6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549D-32B6-4BBB-A8B8-E3C3FBB2CCFF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48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13CA-477D-42A7-B62C-E8A75DD29C20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18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946E-5039-40D3-B7E4-224C5FD43F8C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77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3C5-9476-4960-A606-A038855E9FAA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51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9858-F41F-4550-8774-E7B787CE4C87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4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C1C4-2429-4247-930F-EA94B9A39359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37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6336-3A55-4C91-AA42-F9462F50CBDD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49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A939-A508-41D2-B712-E010B86411B5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1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0B05-D63F-4694-BC62-C74DFB798491}" type="datetime1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829282"/>
            <a:ext cx="12192000" cy="52193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1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siopdoc/doku.php/ploa:quantitativo_propostas" TargetMode="External"/><Relationship Id="rId7" Type="http://schemas.openxmlformats.org/officeDocument/2006/relationships/hyperlink" Target="https://www1.siop.planejamento.gov.br/mto/doku.php/mto2023:cap9#despesas_de_tecnologia_da_informaca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1.siop.planejamento.gov.br/siopdoc/doku.php/ploa:ploa_limites" TargetMode="External"/><Relationship Id="rId5" Type="http://schemas.openxmlformats.org/officeDocument/2006/relationships/hyperlink" Target="https://www1.siop.planejamento.gov.br/siopdoc/doku.php/ploa:quantitativo_janelas_trabalho" TargetMode="External"/><Relationship Id="rId4" Type="http://schemas.openxmlformats.org/officeDocument/2006/relationships/hyperlink" Target="https://www1.siop.planejamento.gov.br/siopdoc/doku.php/ploa:ploa_quantitativo_edicao_em_lot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mto/doku.php/mto202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op.gov.br/atendimento/" TargetMode="External"/><Relationship Id="rId5" Type="http://schemas.openxmlformats.org/officeDocument/2006/relationships/hyperlink" Target="mailto:ploa@economia.gov.br" TargetMode="External"/><Relationship Id="rId4" Type="http://schemas.openxmlformats.org/officeDocument/2006/relationships/hyperlink" Target="https://www1.siop.planejamento.gov.br/siopdoc/doku.php/ploa:inicio_plo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hyperlink" Target="https://www1.siop.planejamento.gov.br/siopdoc/lib/exe/fetch.php/ploa:portaria_2929.pdf" TargetMode="Externa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siopdoc/lib/exe/fetch.php/ploa:portaria_2929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siopdoc/lib/exe/fetch.php/ploa:roteiro_da_analise_qualitativa_ploa-2023_v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1.siop.planejamento.gov.br/mto/doku.php/mto202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siopdoc/doku.php/ploa:insumos_avaliaco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1.siop.planejamento.gov.br/siopdoc/doku.php/ploa:insumos_avaliacoes#avaliacoes_do_cmap" TargetMode="External"/><Relationship Id="rId5" Type="http://schemas.openxmlformats.org/officeDocument/2006/relationships/hyperlink" Target="https://www1.siop.planejamento.gov.br/siopdoc/doku.php/ploa:insumos_avaliacoes#plano_plurianual_2020-2023" TargetMode="External"/><Relationship Id="rId4" Type="http://schemas.openxmlformats.org/officeDocument/2006/relationships/hyperlink" Target="https://www1.siop.planejamento.gov.br/siopdoc/doku.php/ploa:insumos_avaliacoes#acompanhamento_fisico_financei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838273" y="0"/>
            <a:ext cx="6858000" cy="83671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pt-BR" sz="1400" b="1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DA ECONOMIA</a:t>
            </a:r>
          </a:p>
          <a:p>
            <a:pPr>
              <a:lnSpc>
                <a:spcPct val="120000"/>
              </a:lnSpc>
              <a:defRPr/>
            </a:pPr>
            <a:r>
              <a:rPr lang="pt-BR" sz="1400" b="1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Especial do Tesouro e Orçamento</a:t>
            </a:r>
          </a:p>
          <a:p>
            <a:pPr>
              <a:lnSpc>
                <a:spcPct val="120000"/>
              </a:lnSpc>
              <a:defRPr/>
            </a:pPr>
            <a:r>
              <a:rPr lang="pt-BR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Federal</a:t>
            </a:r>
            <a:endParaRPr lang="pt-BR" sz="9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524000" y="111617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48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do Projeto de Lei Orçamentária de 2023  - PLOA 2023</a:t>
            </a:r>
          </a:p>
          <a:p>
            <a:pPr eaLnBrk="1" hangingPunct="1">
              <a:defRPr/>
            </a:pPr>
            <a:endParaRPr lang="pt-BR" altLang="pt-BR" sz="40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3600" b="1" u="sng">
                <a:solidFill>
                  <a:schemeClr val="accent1">
                    <a:lumMod val="50000"/>
                  </a:schemeClr>
                </a:solidFill>
              </a:rPr>
              <a:t>Abertura da Proposta Quantitativa do PLOA 2023</a:t>
            </a:r>
          </a:p>
          <a:p>
            <a:pPr eaLnBrk="1" hangingPunct="1">
              <a:defRPr/>
            </a:pPr>
            <a:endParaRPr lang="pt-BR" altLang="pt-BR" sz="40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Orientações para os Órgãos Setoriais do Sistema de Planejamento e de Orçamento Federal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2400">
                <a:solidFill>
                  <a:srgbClr val="ED7D31"/>
                </a:solidFill>
                <a:latin typeface="Calibri" panose="020F0502020204030204"/>
              </a:rPr>
              <a:t>Orçamentos Fiscal e da Seguridade Social da União</a:t>
            </a:r>
            <a:br>
              <a:rPr lang="pt-BR" altLang="pt-BR" sz="2400" b="1">
                <a:solidFill>
                  <a:schemeClr val="accent3">
                    <a:lumMod val="75000"/>
                  </a:schemeClr>
                </a:solidFill>
              </a:rPr>
            </a:br>
            <a:endParaRPr lang="pt-BR" altLang="pt-BR" sz="2400" b="1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altLang="pt-BR" sz="2400" b="1" i="1">
                <a:solidFill>
                  <a:schemeClr val="bg1">
                    <a:lumMod val="50000"/>
                  </a:schemeClr>
                </a:solidFill>
              </a:rPr>
              <a:t>Julho de 2022</a:t>
            </a:r>
            <a:endParaRPr lang="pt-BR" altLang="pt-BR" sz="2400" b="1" i="1"/>
          </a:p>
        </p:txBody>
      </p:sp>
    </p:spTree>
    <p:extLst>
      <p:ext uri="{BB962C8B-B14F-4D97-AF65-F5344CB8AC3E}">
        <p14:creationId xmlns:p14="http://schemas.microsoft.com/office/powerpoint/2010/main" val="333119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0;p15">
            <a:extLst>
              <a:ext uri="{FF2B5EF4-FFF2-40B4-BE49-F238E27FC236}">
                <a16:creationId xmlns:a16="http://schemas.microsoft.com/office/drawing/2014/main" id="{26BC6589-6045-47BE-BD2F-81C6324D39AC}"/>
              </a:ext>
            </a:extLst>
          </p:cNvPr>
          <p:cNvSpPr txBox="1"/>
          <p:nvPr/>
        </p:nvSpPr>
        <p:spPr>
          <a:xfrm>
            <a:off x="479375" y="752476"/>
            <a:ext cx="11397993" cy="50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latin typeface="+mn-lt"/>
              </a:rPr>
              <a:t>A proporção mínima de recursos que o órgão setorial do Poder Executivo deve alocar em investimentos em andamento;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latin typeface="+mn-lt"/>
              </a:rPr>
              <a:t>Proporção calculada do total das despesas primárias discricionárias classificadas com </a:t>
            </a:r>
            <a:r>
              <a:rPr lang="pt-BR" sz="1800" b="1">
                <a:latin typeface="+mn-lt"/>
              </a:rPr>
              <a:t>RP 2 </a:t>
            </a:r>
            <a:r>
              <a:rPr lang="pt-BR" sz="1800">
                <a:latin typeface="+mn-lt"/>
              </a:rPr>
              <a:t>do órgão, em dotações classificadas no </a:t>
            </a:r>
            <a:r>
              <a:rPr lang="pt-BR" sz="1800" b="1">
                <a:latin typeface="+mn-lt"/>
              </a:rPr>
              <a:t>GND 4</a:t>
            </a:r>
            <a:r>
              <a:rPr lang="pt-BR" sz="1800">
                <a:latin typeface="+mn-lt"/>
              </a:rPr>
              <a:t> – Investimentos de </a:t>
            </a:r>
            <a:r>
              <a:rPr lang="pt-BR" sz="1800" b="1">
                <a:latin typeface="+mn-lt"/>
              </a:rPr>
              <a:t>ações do tipo projeto</a:t>
            </a:r>
            <a:r>
              <a:rPr lang="pt-BR" sz="1800">
                <a:latin typeface="+mn-lt"/>
              </a:rPr>
              <a:t>, qualificadas como </a:t>
            </a:r>
            <a:r>
              <a:rPr lang="pt-BR" sz="1800" b="1">
                <a:latin typeface="+mn-lt"/>
              </a:rPr>
              <a:t>em andamento</a:t>
            </a:r>
            <a:r>
              <a:rPr lang="pt-BR" sz="1800">
                <a:latin typeface="+mn-lt"/>
              </a:rPr>
              <a:t>, nos termos do § 1º do art. 20 do PLDO-2023</a:t>
            </a:r>
          </a:p>
          <a:p>
            <a:pPr marL="831850" lvl="1" algn="just">
              <a:spcBef>
                <a:spcPts val="600"/>
              </a:spcBef>
              <a:spcAft>
                <a:spcPts val="600"/>
              </a:spcAft>
            </a:pPr>
            <a:r>
              <a:rPr lang="pt-BR" sz="1800">
                <a:latin typeface="+mn-lt"/>
              </a:rPr>
              <a:t>Art. 20. ...</a:t>
            </a:r>
          </a:p>
          <a:p>
            <a:pPr marL="831850" lvl="1" algn="just">
              <a:spcBef>
                <a:spcPts val="600"/>
              </a:spcBef>
              <a:spcAft>
                <a:spcPts val="600"/>
              </a:spcAft>
            </a:pPr>
            <a:r>
              <a:rPr lang="pt-BR" sz="1800">
                <a:latin typeface="+mn-lt"/>
              </a:rPr>
              <a:t>§ 1º Entende-se como projeto ou subtítulo de projeto em andamento aquele cuja </a:t>
            </a:r>
            <a:r>
              <a:rPr lang="pt-BR" sz="1800" b="1">
                <a:latin typeface="+mn-lt"/>
              </a:rPr>
              <a:t>execução financeira, até 30 de junho de 2022</a:t>
            </a:r>
            <a:r>
              <a:rPr lang="pt-BR" sz="1800">
                <a:latin typeface="+mn-lt"/>
              </a:rPr>
              <a:t>: </a:t>
            </a:r>
          </a:p>
          <a:p>
            <a:pPr marL="831850" lvl="1" algn="just">
              <a:spcBef>
                <a:spcPts val="600"/>
              </a:spcBef>
              <a:spcAft>
                <a:spcPts val="600"/>
              </a:spcAft>
            </a:pPr>
            <a:r>
              <a:rPr lang="pt-BR" sz="1800">
                <a:latin typeface="+mn-lt"/>
              </a:rPr>
              <a:t>I - tenha </a:t>
            </a:r>
            <a:r>
              <a:rPr lang="pt-BR" sz="1800" b="1">
                <a:latin typeface="+mn-lt"/>
              </a:rPr>
              <a:t>ultrapassado vinte por cento do seu custo total </a:t>
            </a:r>
            <a:r>
              <a:rPr lang="pt-BR" sz="1800">
                <a:latin typeface="+mn-lt"/>
              </a:rPr>
              <a:t>estimado; ou </a:t>
            </a:r>
          </a:p>
          <a:p>
            <a:pPr marL="831850" lvl="1" algn="just">
              <a:spcBef>
                <a:spcPts val="600"/>
              </a:spcBef>
              <a:spcAft>
                <a:spcPts val="600"/>
              </a:spcAft>
            </a:pPr>
            <a:r>
              <a:rPr lang="pt-BR" sz="1800">
                <a:latin typeface="+mn-lt"/>
              </a:rPr>
              <a:t>II - no âmbito dos Orçamentos Fiscal e da Seguridade Social, seja igual ou </a:t>
            </a:r>
            <a:r>
              <a:rPr lang="pt-BR" sz="1800" b="1">
                <a:latin typeface="+mn-lt"/>
              </a:rPr>
              <a:t>superior a R$10.000.000,00 </a:t>
            </a:r>
            <a:r>
              <a:rPr lang="pt-BR" sz="1800">
                <a:latin typeface="+mn-lt"/>
              </a:rPr>
              <a:t>(dez milhões de reais), desde que tenha sido iniciada a execução física.</a:t>
            </a: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endParaRPr lang="pt-BR" sz="1800">
              <a:solidFill>
                <a:schemeClr val="dk1"/>
              </a:solidFill>
              <a:latin typeface="+mn-lt"/>
              <a:ea typeface="+mn-lt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180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180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4" name="Google Shape;112;p14">
            <a:extLst>
              <a:ext uri="{FF2B5EF4-FFF2-40B4-BE49-F238E27FC236}">
                <a16:creationId xmlns:a16="http://schemas.microsoft.com/office/drawing/2014/main" id="{CA02F5DA-972C-F7FC-E193-FE6ABEB2CF09}"/>
              </a:ext>
            </a:extLst>
          </p:cNvPr>
          <p:cNvSpPr/>
          <p:nvPr/>
        </p:nvSpPr>
        <p:spPr>
          <a:xfrm>
            <a:off x="742950" y="142875"/>
            <a:ext cx="1144905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/>
          <a:p>
            <a:r>
              <a:rPr lang="pt-BR" sz="33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Orientações Gerais: </a:t>
            </a:r>
            <a:r>
              <a:rPr lang="pt-BR" sz="3300" b="1" u="sng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Investimento em andamento</a:t>
            </a:r>
            <a:endParaRPr lang="pt-BR" sz="3300" b="1" u="sng" strike="noStrike" cap="none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24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4B495D1-D734-BF75-0882-506F92DAA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704" y="3895560"/>
            <a:ext cx="8383843" cy="1991565"/>
          </a:xfrm>
          <a:prstGeom prst="rect">
            <a:avLst/>
          </a:prstGeo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07628" y="970875"/>
            <a:ext cx="5961998" cy="3068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>
                <a:solidFill>
                  <a:schemeClr val="tx1"/>
                </a:solidFill>
              </a:rPr>
              <a:t>Recomendação MPU </a:t>
            </a:r>
            <a:r>
              <a:rPr lang="pt-BR">
                <a:solidFill>
                  <a:schemeClr val="tx1"/>
                </a:solidFill>
              </a:rPr>
              <a:t>para padronização de fontes de transferências da União.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CTCONF e Grupo de Trabalho para padronização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Proposta de padronização que vai além da recomendação do MPU, </a:t>
            </a:r>
            <a:r>
              <a:rPr lang="pt-BR" b="1">
                <a:solidFill>
                  <a:schemeClr val="tx1"/>
                </a:solidFill>
              </a:rPr>
              <a:t>a fim de aperfeiçoar e corrigir a classificação vigente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>
                <a:solidFill>
                  <a:schemeClr val="tx1"/>
                </a:solidFill>
              </a:rPr>
              <a:t>Edição de Portaria, estabelecendo nova classificação;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5C428B-0854-C5C5-CB67-A8E6AA193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626" y="1101851"/>
            <a:ext cx="5493103" cy="1700343"/>
          </a:xfrm>
          <a:prstGeom prst="rect">
            <a:avLst/>
          </a:prstGeom>
        </p:spPr>
      </p:pic>
      <p:sp>
        <p:nvSpPr>
          <p:cNvPr id="8" name="Google Shape;112;p14">
            <a:extLst>
              <a:ext uri="{FF2B5EF4-FFF2-40B4-BE49-F238E27FC236}">
                <a16:creationId xmlns:a16="http://schemas.microsoft.com/office/drawing/2014/main" id="{3DD6E18C-8A27-5F4F-B40D-1C79DD9EAEC3}"/>
              </a:ext>
            </a:extLst>
          </p:cNvPr>
          <p:cNvSpPr/>
          <p:nvPr/>
        </p:nvSpPr>
        <p:spPr>
          <a:xfrm>
            <a:off x="255373" y="142875"/>
            <a:ext cx="11936627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/>
          <a:p>
            <a:r>
              <a:rPr lang="pt-BR" sz="32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Orientações Gerais: </a:t>
            </a:r>
            <a:r>
              <a:rPr lang="pt-BR" sz="3200" b="1" u="sng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Nova Classificação de Fontes/Destino de Recursos</a:t>
            </a:r>
            <a:endParaRPr lang="pt-BR" sz="3200" b="1" u="sng" strike="noStrike" cap="none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9F5FACF-B182-2E50-8014-4C9EB6B2C446}"/>
              </a:ext>
            </a:extLst>
          </p:cNvPr>
          <p:cNvSpPr/>
          <p:nvPr/>
        </p:nvSpPr>
        <p:spPr>
          <a:xfrm>
            <a:off x="6567496" y="2064241"/>
            <a:ext cx="220662" cy="206281"/>
          </a:xfrm>
          <a:prstGeom prst="rect">
            <a:avLst/>
          </a:prstGeom>
          <a:solidFill>
            <a:srgbClr val="D9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6CC835-D7A0-C7A6-E1E4-AA88291C4EFE}"/>
              </a:ext>
            </a:extLst>
          </p:cNvPr>
          <p:cNvSpPr txBox="1"/>
          <p:nvPr/>
        </p:nvSpPr>
        <p:spPr>
          <a:xfrm>
            <a:off x="6498043" y="1961546"/>
            <a:ext cx="3595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015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2;p14">
            <a:extLst>
              <a:ext uri="{FF2B5EF4-FFF2-40B4-BE49-F238E27FC236}">
                <a16:creationId xmlns:a16="http://schemas.microsoft.com/office/drawing/2014/main" id="{42CB8A25-AD29-73EA-A87C-43E3DBE61140}"/>
              </a:ext>
            </a:extLst>
          </p:cNvPr>
          <p:cNvSpPr/>
          <p:nvPr/>
        </p:nvSpPr>
        <p:spPr>
          <a:xfrm>
            <a:off x="222422" y="142875"/>
            <a:ext cx="11969578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/>
          <a:p>
            <a:r>
              <a:rPr lang="pt-BR" sz="32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Orientações Gerais: </a:t>
            </a:r>
            <a:r>
              <a:rPr lang="pt-BR" sz="3200" b="1" u="sng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Nova Classificação de Fontes/Destino de Recursos</a:t>
            </a:r>
            <a:endParaRPr lang="pt-BR" sz="3200" b="1" u="sng" strike="noStrike" cap="none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D62C27-AE44-17E3-3638-999544A5FBDB}"/>
              </a:ext>
            </a:extLst>
          </p:cNvPr>
          <p:cNvSpPr txBox="1"/>
          <p:nvPr/>
        </p:nvSpPr>
        <p:spPr>
          <a:xfrm>
            <a:off x="742950" y="970875"/>
            <a:ext cx="10944225" cy="365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110000"/>
              <a:defRPr/>
            </a:pPr>
            <a:r>
              <a:rPr lang="pt-BR" altLang="pt-BR" b="1">
                <a:cs typeface="Arial" panose="020B0604020202020204" pitchFamily="34" charset="0"/>
              </a:rPr>
              <a:t>Premissas da Nova Classificação por </a:t>
            </a:r>
            <a:r>
              <a:rPr lang="pt-BR" altLang="pt-BR" b="1" i="1">
                <a:cs typeface="Arial" panose="020B0604020202020204" pitchFamily="34" charset="0"/>
              </a:rPr>
              <a:t>Fontes/Destino de Recursos</a:t>
            </a:r>
            <a:r>
              <a:rPr lang="pt-BR" altLang="pt-BR" b="1"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Cada receita arrecadada (código NR) possui normas específicas de aplicação:</a:t>
            </a:r>
          </a:p>
          <a:p>
            <a:pPr marL="742950" lvl="1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quem deverá aplicá-la (qual UO); e/ou</a:t>
            </a:r>
          </a:p>
          <a:p>
            <a:pPr marL="742950" lvl="1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qual atividade estatal (qual despesa) será financiada por essa receita.</a:t>
            </a: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Normalmente, uma mesma atividade estatal (Ação na despesa) recebe recursos de diferentes receitas (diferentes </a:t>
            </a:r>
            <a:r>
              <a:rPr lang="pt-BR" altLang="pt-BR" err="1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NRs</a:t>
            </a:r>
            <a:r>
              <a:rPr lang="pt-BR" altLang="pt-BR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);</a:t>
            </a:r>
            <a:endParaRPr lang="pt-BR" altLang="pt-BR">
              <a:solidFill>
                <a:schemeClr val="tx1"/>
              </a:solidFill>
              <a:cs typeface="Arial"/>
            </a:endParaRP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cs typeface="Arial"/>
              </a:rPr>
              <a:t>Assim, </a:t>
            </a:r>
            <a:r>
              <a:rPr lang="pt-BR" altLang="pt-BR" b="1">
                <a:solidFill>
                  <a:schemeClr val="tx1"/>
                </a:solidFill>
                <a:cs typeface="Arial"/>
              </a:rPr>
              <a:t>as receitas de cada UO, devidamente codificadas em </a:t>
            </a:r>
            <a:r>
              <a:rPr lang="pt-BR" altLang="pt-BR" b="1" err="1">
                <a:solidFill>
                  <a:schemeClr val="tx1"/>
                </a:solidFill>
                <a:cs typeface="Arial"/>
              </a:rPr>
              <a:t>NRs</a:t>
            </a:r>
            <a:r>
              <a:rPr lang="pt-BR" altLang="pt-BR" b="1">
                <a:solidFill>
                  <a:schemeClr val="tx1"/>
                </a:solidFill>
                <a:cs typeface="Arial"/>
              </a:rPr>
              <a:t>, são agrupadas por “blocos” com regras de aplicações/vinculações similares;</a:t>
            </a: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chemeClr val="tx1"/>
                </a:solidFill>
                <a:cs typeface="Arial"/>
              </a:rPr>
              <a:t>Esse agrupamento é chamado de “Fonte/Destino de Recursos”, sendo:</a:t>
            </a:r>
          </a:p>
          <a:p>
            <a:pPr marL="742950" lvl="1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b="1">
                <a:solidFill>
                  <a:schemeClr val="tx1"/>
                </a:solidFill>
                <a:cs typeface="Arial"/>
              </a:rPr>
              <a:t>1 código fonte/destino por cada vinculação existente</a:t>
            </a:r>
            <a:r>
              <a:rPr lang="pt-BR">
                <a:solidFill>
                  <a:schemeClr val="tx1"/>
                </a:solidFill>
                <a:cs typeface="Arial"/>
              </a:rPr>
              <a:t>, eliminando as atuais fontes “coringa”</a:t>
            </a:r>
          </a:p>
          <a:p>
            <a:pPr marL="742950" lvl="1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b="1">
                <a:solidFill>
                  <a:schemeClr val="tx1"/>
                </a:solidFill>
                <a:cs typeface="Arial"/>
              </a:rPr>
              <a:t>vinculações iguais mapeadas no mesmo código</a:t>
            </a:r>
            <a:r>
              <a:rPr lang="pt-BR">
                <a:solidFill>
                  <a:schemeClr val="tx1"/>
                </a:solidFill>
                <a:cs typeface="Arial"/>
              </a:rPr>
              <a:t>, mesmo que provenientes de origens (</a:t>
            </a:r>
            <a:r>
              <a:rPr lang="pt-BR" err="1">
                <a:solidFill>
                  <a:schemeClr val="tx1"/>
                </a:solidFill>
                <a:cs typeface="Arial"/>
              </a:rPr>
              <a:t>NRs</a:t>
            </a:r>
            <a:r>
              <a:rPr lang="pt-BR">
                <a:solidFill>
                  <a:schemeClr val="tx1"/>
                </a:solidFill>
                <a:cs typeface="Arial"/>
              </a:rPr>
              <a:t>) diferentes</a:t>
            </a:r>
          </a:p>
        </p:txBody>
      </p:sp>
    </p:spTree>
    <p:extLst>
      <p:ext uri="{BB962C8B-B14F-4D97-AF65-F5344CB8AC3E}">
        <p14:creationId xmlns:p14="http://schemas.microsoft.com/office/powerpoint/2010/main" val="346637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>
            <a:extLst>
              <a:ext uri="{FF2B5EF4-FFF2-40B4-BE49-F238E27FC236}">
                <a16:creationId xmlns:a16="http://schemas.microsoft.com/office/drawing/2014/main" id="{7F4FF3DC-F709-4B4F-9167-6A2FE8F56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26" y="874011"/>
            <a:ext cx="8834530" cy="41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10000"/>
              <a:buFontTx/>
              <a:buNone/>
              <a:defRPr/>
            </a:pPr>
            <a:r>
              <a:rPr lang="pt-BR" altLang="pt-BR" sz="2000" b="1">
                <a:latin typeface="+mn-lt"/>
                <a:cs typeface="Arial" panose="020B0604020202020204" pitchFamily="34" charset="0"/>
              </a:rPr>
              <a:t>Lógica de Formação do código </a:t>
            </a:r>
            <a:r>
              <a:rPr lang="pt-BR" altLang="pt-BR" sz="2000" b="1" i="1">
                <a:latin typeface="+mn-lt"/>
                <a:cs typeface="Arial" panose="020B0604020202020204" pitchFamily="34" charset="0"/>
              </a:rPr>
              <a:t>Fonte/Destino</a:t>
            </a:r>
            <a:r>
              <a:rPr lang="pt-BR" altLang="pt-BR" sz="2000" b="1"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Google Shape;112;p14">
            <a:extLst>
              <a:ext uri="{FF2B5EF4-FFF2-40B4-BE49-F238E27FC236}">
                <a16:creationId xmlns:a16="http://schemas.microsoft.com/office/drawing/2014/main" id="{8AC8956F-A2F6-A611-CF06-1C442BA3D9C3}"/>
              </a:ext>
            </a:extLst>
          </p:cNvPr>
          <p:cNvSpPr/>
          <p:nvPr/>
        </p:nvSpPr>
        <p:spPr>
          <a:xfrm>
            <a:off x="238897" y="142875"/>
            <a:ext cx="11953103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/>
          <a:p>
            <a:r>
              <a:rPr lang="pt-BR" sz="32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Orientações Gerais: </a:t>
            </a:r>
            <a:r>
              <a:rPr lang="pt-BR" sz="3200" b="1" u="sng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Nova Classificação de Fontes/Destino de Recursos</a:t>
            </a:r>
            <a:endParaRPr lang="pt-BR" sz="3200" b="1" u="sng" strike="noStrike" cap="none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98E2E4-AA5F-B415-B98B-35268E626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1" y="1497875"/>
            <a:ext cx="7861973" cy="4026625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B2E7C539-54FB-DD22-34B1-FE7E256F5D9B}"/>
              </a:ext>
            </a:extLst>
          </p:cNvPr>
          <p:cNvSpPr txBox="1"/>
          <p:nvPr/>
        </p:nvSpPr>
        <p:spPr>
          <a:xfrm>
            <a:off x="8039100" y="1497875"/>
            <a:ext cx="40005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0">
                <a:solidFill>
                  <a:srgbClr val="333333"/>
                </a:solidFill>
                <a:effectLst/>
              </a:rPr>
              <a:t>A natureza de receita </a:t>
            </a:r>
            <a:r>
              <a:rPr lang="pt-BR" sz="1600" b="0" i="0">
                <a:solidFill>
                  <a:srgbClr val="333333"/>
                </a:solidFill>
                <a:effectLst/>
              </a:rPr>
              <a:t>orçamentária busca identificar a origem do recurso segundo seu fato gerador.</a:t>
            </a:r>
            <a:endParaRPr lang="pt-BR" sz="1600">
              <a:solidFill>
                <a:srgbClr val="333333"/>
              </a:solidFill>
            </a:endParaRPr>
          </a:p>
          <a:p>
            <a:endParaRPr lang="pt-BR" sz="1600" b="1" i="0">
              <a:solidFill>
                <a:srgbClr val="333333"/>
              </a:solidFill>
              <a:effectLst/>
            </a:endParaRPr>
          </a:p>
          <a:p>
            <a:r>
              <a:rPr lang="pt-BR" sz="1600" b="1">
                <a:solidFill>
                  <a:srgbClr val="333333"/>
                </a:solidFill>
              </a:rPr>
              <a:t>A</a:t>
            </a:r>
            <a:r>
              <a:rPr lang="pt-BR" sz="1600" b="1" i="0">
                <a:solidFill>
                  <a:srgbClr val="333333"/>
                </a:solidFill>
                <a:effectLst/>
              </a:rPr>
              <a:t> fonte/destinação </a:t>
            </a:r>
            <a:r>
              <a:rPr lang="pt-BR" sz="1600" b="0" i="0">
                <a:solidFill>
                  <a:srgbClr val="333333"/>
                </a:solidFill>
                <a:effectLst/>
              </a:rPr>
              <a:t>de recursos possui a finalidade precípua de identificar o destino dos recursos arrecadados de acordo com a norma</a:t>
            </a:r>
            <a:r>
              <a:rPr lang="pt-BR" sz="1600">
                <a:solidFill>
                  <a:srgbClr val="333333"/>
                </a:solidFill>
              </a:rPr>
              <a:t>, podendo ter destinação vinculada e não vinculada.</a:t>
            </a:r>
          </a:p>
          <a:p>
            <a:endParaRPr lang="pt-BR" sz="1600">
              <a:solidFill>
                <a:srgbClr val="333333"/>
              </a:solidFill>
            </a:endParaRPr>
          </a:p>
          <a:p>
            <a:r>
              <a:rPr lang="pt-BR" sz="1600" b="0" i="0">
                <a:solidFill>
                  <a:srgbClr val="333333"/>
                </a:solidFill>
                <a:effectLst/>
              </a:rPr>
              <a:t>Uma “Fonte/Destinação de Recursos” trata de um </a:t>
            </a:r>
            <a:r>
              <a:rPr lang="pt-BR" sz="1600" b="1" i="0">
                <a:solidFill>
                  <a:srgbClr val="333333"/>
                </a:solidFill>
                <a:effectLst/>
              </a:rPr>
              <a:t>agrupamento de receitas que possui as mesmas normas de aplicação</a:t>
            </a:r>
            <a:r>
              <a:rPr lang="pt-BR" sz="1600" b="0" i="0">
                <a:solidFill>
                  <a:srgbClr val="333333"/>
                </a:solidFill>
                <a:effectLst/>
              </a:rPr>
              <a:t>, servindo de instrumento de gestão da receita e da despesa, ao </a:t>
            </a:r>
            <a:r>
              <a:rPr lang="pt-BR" sz="1600" b="1" i="0">
                <a:solidFill>
                  <a:srgbClr val="333333"/>
                </a:solidFill>
                <a:effectLst/>
              </a:rPr>
              <a:t>assegurar a norma de aplicação de recursos seja respeitada no financiamento das despesas</a:t>
            </a:r>
            <a:r>
              <a:rPr lang="pt-BR" sz="1600" b="0" i="0">
                <a:solidFill>
                  <a:srgbClr val="333333"/>
                </a:solidFill>
                <a:effectLst/>
              </a:rPr>
              <a:t>. </a:t>
            </a:r>
            <a:endParaRPr lang="pt-BR" sz="16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2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0;p15">
            <a:extLst>
              <a:ext uri="{FF2B5EF4-FFF2-40B4-BE49-F238E27FC236}">
                <a16:creationId xmlns:a16="http://schemas.microsoft.com/office/drawing/2014/main" id="{26BC6589-6045-47BE-BD2F-81C6324D39AC}"/>
              </a:ext>
            </a:extLst>
          </p:cNvPr>
          <p:cNvSpPr txBox="1"/>
          <p:nvPr/>
        </p:nvSpPr>
        <p:spPr>
          <a:xfrm>
            <a:off x="479375" y="845574"/>
            <a:ext cx="11083360" cy="592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pt-BR" sz="1800">
                <a:latin typeface="+mn-lt"/>
              </a:rPr>
              <a:t>Sobre as Fontes utilizadas na captação da Proposta: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tx1"/>
                </a:solidFill>
                <a:latin typeface="+mn-lt"/>
              </a:rPr>
              <a:t>A proposta setorial detalhará, nos termos da legislação vigente, as despesas a serem custeadas com as </a:t>
            </a:r>
            <a:r>
              <a:rPr lang="pt-BR" sz="1800" b="1">
                <a:solidFill>
                  <a:schemeClr val="tx1"/>
                </a:solidFill>
                <a:latin typeface="+mn-lt"/>
              </a:rPr>
              <a:t>fontes de recursos mencionadas no ofício </a:t>
            </a:r>
            <a:r>
              <a:rPr lang="pt-BR" sz="1800">
                <a:solidFill>
                  <a:schemeClr val="tx1"/>
                </a:solidFill>
                <a:latin typeface="+mn-lt"/>
              </a:rPr>
              <a:t>de divulgação do referencial monetário disponibilizado para cada órgão;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>
                <a:solidFill>
                  <a:schemeClr val="tx1"/>
                </a:solidFill>
                <a:latin typeface="+mn-lt"/>
              </a:rPr>
              <a:t>Para despesas não contempladas </a:t>
            </a:r>
            <a:r>
              <a:rPr lang="pt-BR" sz="1800">
                <a:solidFill>
                  <a:schemeClr val="tx1"/>
                </a:solidFill>
                <a:latin typeface="+mn-lt"/>
              </a:rPr>
              <a:t>com recursos das fontes listadas no referencial monetário, </a:t>
            </a:r>
            <a:r>
              <a:rPr lang="pt-BR" sz="1800" b="1">
                <a:solidFill>
                  <a:schemeClr val="tx1"/>
                </a:solidFill>
                <a:latin typeface="+mn-lt"/>
              </a:rPr>
              <a:t>deverá ser utilizada a fonte de recursos 1499 – Recursos a Definir;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tx1"/>
                </a:solidFill>
                <a:latin typeface="+mn-lt"/>
              </a:rPr>
              <a:t>Compete a cada órgão a distribuição das fontes de recursos próprias e vinculadas, a partir do referencial monetário divulgado.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tx1"/>
                </a:solidFill>
                <a:latin typeface="+mn-lt"/>
              </a:rPr>
              <a:t>O </a:t>
            </a:r>
            <a:r>
              <a:rPr lang="pt-BR" sz="1800" b="1">
                <a:solidFill>
                  <a:schemeClr val="tx1"/>
                </a:solidFill>
                <a:latin typeface="+mn-lt"/>
              </a:rPr>
              <a:t>eventual saldo não apropriado </a:t>
            </a:r>
            <a:r>
              <a:rPr lang="pt-BR" sz="1800">
                <a:solidFill>
                  <a:schemeClr val="tx1"/>
                </a:solidFill>
                <a:latin typeface="+mn-lt"/>
              </a:rPr>
              <a:t> será alocado pela SOF, observadas as vinculações legais, ou constituirá reserva de contingência das unidades orçamentárias correspondentes.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tx1"/>
                </a:solidFill>
                <a:latin typeface="+mn-lt"/>
              </a:rPr>
              <a:t>Observar </a:t>
            </a:r>
            <a:r>
              <a:rPr lang="pt-BR" sz="1800" b="1">
                <a:solidFill>
                  <a:schemeClr val="tx1"/>
                </a:solidFill>
                <a:latin typeface="+mn-lt"/>
              </a:rPr>
              <a:t>o novo código de fontes</a:t>
            </a:r>
            <a:r>
              <a:rPr lang="pt-BR" sz="1800">
                <a:solidFill>
                  <a:schemeClr val="tx1"/>
                </a:solidFill>
                <a:latin typeface="+mn-lt"/>
              </a:rPr>
              <a:t>, conforme Portaria SOF/ME nº 14.956/2021 e suas alterações;</a:t>
            </a:r>
          </a:p>
          <a:p>
            <a:pPr marL="101600" algn="just">
              <a:spcBef>
                <a:spcPts val="600"/>
              </a:spcBef>
              <a:spcAft>
                <a:spcPts val="600"/>
              </a:spcAft>
            </a:pPr>
            <a:endParaRPr lang="pt-BR" sz="1800">
              <a:solidFill>
                <a:schemeClr val="dk1"/>
              </a:solidFill>
              <a:latin typeface="+mn-lt"/>
              <a:ea typeface="+mn-lt"/>
              <a:cs typeface="Arial"/>
            </a:endParaRP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endParaRPr lang="pt-BR" sz="1800">
              <a:solidFill>
                <a:schemeClr val="dk1"/>
              </a:solidFill>
              <a:latin typeface="+mn-lt"/>
              <a:ea typeface="+mn-lt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1800" b="1" u="sng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180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A6BCD82-38C2-3FFB-0082-7CE72F71ED7F}"/>
              </a:ext>
            </a:extLst>
          </p:cNvPr>
          <p:cNvSpPr txBox="1">
            <a:spLocks/>
          </p:cNvSpPr>
          <p:nvPr/>
        </p:nvSpPr>
        <p:spPr bwMode="auto">
          <a:xfrm>
            <a:off x="479375" y="84433"/>
            <a:ext cx="11599735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Elaboração da Proposta: </a:t>
            </a:r>
            <a:r>
              <a:rPr lang="pt-BR" b="1" u="sng">
                <a:solidFill>
                  <a:srgbClr val="002060"/>
                </a:solidFill>
                <a:latin typeface="+mn-lt"/>
              </a:rPr>
              <a:t>fontes/destinação de recursos</a:t>
            </a:r>
          </a:p>
        </p:txBody>
      </p:sp>
    </p:spTree>
    <p:extLst>
      <p:ext uri="{BB962C8B-B14F-4D97-AF65-F5344CB8AC3E}">
        <p14:creationId xmlns:p14="http://schemas.microsoft.com/office/powerpoint/2010/main" val="414997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FBA6D33-AEAB-49D8-83E5-D5C3CCD3D3D9}"/>
              </a:ext>
            </a:extLst>
          </p:cNvPr>
          <p:cNvSpPr txBox="1">
            <a:spLocks/>
          </p:cNvSpPr>
          <p:nvPr/>
        </p:nvSpPr>
        <p:spPr bwMode="auto">
          <a:xfrm>
            <a:off x="479375" y="84433"/>
            <a:ext cx="11599735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Elaboração da Proposta: </a:t>
            </a:r>
            <a:r>
              <a:rPr lang="pt-BR" b="1" u="sng">
                <a:solidFill>
                  <a:srgbClr val="002060"/>
                </a:solidFill>
                <a:latin typeface="+mn-lt"/>
              </a:rPr>
              <a:t>Lançamento</a:t>
            </a:r>
          </a:p>
        </p:txBody>
      </p:sp>
      <p:sp>
        <p:nvSpPr>
          <p:cNvPr id="5" name="Google Shape;110;p15">
            <a:extLst>
              <a:ext uri="{FF2B5EF4-FFF2-40B4-BE49-F238E27FC236}">
                <a16:creationId xmlns:a16="http://schemas.microsoft.com/office/drawing/2014/main" id="{26BC6589-6045-47BE-BD2F-81C6324D39AC}"/>
              </a:ext>
            </a:extLst>
          </p:cNvPr>
          <p:cNvSpPr txBox="1"/>
          <p:nvPr/>
        </p:nvSpPr>
        <p:spPr>
          <a:xfrm>
            <a:off x="391452" y="809959"/>
            <a:ext cx="11599735" cy="462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6040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latin typeface="+mn-lt"/>
              </a:rPr>
              <a:t>Lançamento</a:t>
            </a:r>
            <a:r>
              <a:rPr lang="pt-BR" sz="1800" dirty="0">
                <a:latin typeface="+mn-lt"/>
              </a:rPr>
              <a:t> da Proposta Orçamentária deverá ser realizada </a:t>
            </a:r>
            <a:r>
              <a:rPr lang="pt-BR" sz="1800" b="1" dirty="0">
                <a:latin typeface="+mn-lt"/>
              </a:rPr>
              <a:t>no SIOP, por “Tipo de Detalhamento”, </a:t>
            </a:r>
            <a:r>
              <a:rPr lang="pt-BR" sz="1800" dirty="0">
                <a:latin typeface="+mn-lt"/>
              </a:rPr>
              <a:t>segundo a estrutura programática da despesa da proposta qualitativa, com base nos referenciais monetários; (Ver: </a:t>
            </a:r>
            <a:r>
              <a:rPr lang="pt-BR" sz="1800" b="0" i="0" u="none" strike="noStrike" dirty="0">
                <a:solidFill>
                  <a:srgbClr val="008800"/>
                </a:solidFill>
                <a:effectLst/>
                <a:latin typeface="+mn-lt"/>
                <a:hlinkClick r:id="rId3" tooltip="ploa:quantitativo_propostas"/>
              </a:rPr>
              <a:t>Criação e Edição de Propostas</a:t>
            </a:r>
            <a:r>
              <a:rPr lang="pt-BR" sz="1800" b="0" i="0" u="none" strike="noStrike" dirty="0">
                <a:solidFill>
                  <a:srgbClr val="008800"/>
                </a:solidFill>
                <a:effectLst/>
                <a:latin typeface="+mn-lt"/>
              </a:rPr>
              <a:t>; </a:t>
            </a:r>
            <a:r>
              <a:rPr lang="pt-BR" sz="1800" b="0" i="0" u="none" strike="noStrike" dirty="0">
                <a:solidFill>
                  <a:srgbClr val="008800"/>
                </a:solidFill>
                <a:effectLst/>
                <a:latin typeface="+mn-lt"/>
                <a:hlinkClick r:id="rId4" tooltip="ploa:ploa_quantitativo_edicao_em_lote"/>
              </a:rPr>
              <a:t>Edição em Lote de Propostas (uso de planilhas)</a:t>
            </a:r>
            <a:r>
              <a:rPr lang="pt-BR" sz="1800" dirty="0">
                <a:solidFill>
                  <a:schemeClr val="tx1"/>
                </a:solidFill>
                <a:latin typeface="+mn-lt"/>
              </a:rPr>
              <a:t>);</a:t>
            </a:r>
            <a:endParaRPr lang="pt-BR" sz="1800" b="1" dirty="0">
              <a:solidFill>
                <a:schemeClr val="tx1"/>
              </a:solidFill>
              <a:latin typeface="+mn-lt"/>
            </a:endParaRPr>
          </a:p>
          <a:p>
            <a:pPr marL="6604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latin typeface="+mn-lt"/>
              </a:rPr>
              <a:t>O SIOP controla limites </a:t>
            </a:r>
            <a:r>
              <a:rPr lang="pt-BR" sz="1800" dirty="0">
                <a:latin typeface="+mn-lt"/>
              </a:rPr>
              <a:t>gerais, por tipo de detalhamento e das fontes/destinação de recursos a serem detalhadas pelos Setoriais, de acordo com ofícios de divulgação dos referenciais;</a:t>
            </a:r>
          </a:p>
          <a:p>
            <a:pPr marL="6604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33333"/>
                </a:solidFill>
                <a:latin typeface="+mn-lt"/>
              </a:rPr>
              <a:t>Cabe ao Órgão Setorial a configuração de </a:t>
            </a:r>
            <a:r>
              <a:rPr lang="pt-BR" sz="1800" b="1" dirty="0">
                <a:solidFill>
                  <a:srgbClr val="333333"/>
                </a:solidFill>
                <a:latin typeface="+mn-lt"/>
              </a:rPr>
              <a:t>janelas de trabalho </a:t>
            </a:r>
            <a:r>
              <a:rPr lang="pt-BR" sz="1800" dirty="0">
                <a:solidFill>
                  <a:srgbClr val="333333"/>
                </a:solidFill>
                <a:latin typeface="+mn-lt"/>
              </a:rPr>
              <a:t>para as Unidades Orçamentárias, bem como </a:t>
            </a:r>
            <a:r>
              <a:rPr lang="pt-BR" sz="1800" b="1" dirty="0">
                <a:solidFill>
                  <a:srgbClr val="333333"/>
                </a:solidFill>
                <a:latin typeface="+mn-lt"/>
              </a:rPr>
              <a:t>ajuste dos limites</a:t>
            </a:r>
            <a:r>
              <a:rPr lang="pt-BR" sz="1800" dirty="0">
                <a:solidFill>
                  <a:srgbClr val="333333"/>
                </a:solidFill>
                <a:latin typeface="+mn-lt"/>
              </a:rPr>
              <a:t>; (Ver: </a:t>
            </a:r>
            <a:r>
              <a:rPr lang="pt-BR" sz="1800" b="0" i="0" u="none" strike="noStrike" dirty="0">
                <a:solidFill>
                  <a:srgbClr val="008800"/>
                </a:solidFill>
                <a:effectLst/>
                <a:latin typeface="+mn-lt"/>
                <a:hlinkClick r:id="rId5" tooltip="ploa:quantitativo_janelas_trabalho"/>
              </a:rPr>
              <a:t>Janelas de Trabalho</a:t>
            </a:r>
            <a:r>
              <a:rPr lang="pt-BR" sz="1800" b="0" i="0" u="none" strike="noStrike" dirty="0">
                <a:solidFill>
                  <a:srgbClr val="008800"/>
                </a:solidFill>
                <a:effectLst/>
                <a:latin typeface="+mn-lt"/>
              </a:rPr>
              <a:t>, </a:t>
            </a:r>
            <a:r>
              <a:rPr lang="pt-BR" sz="1800" dirty="0">
                <a:latin typeface="+mn-lt"/>
              </a:rPr>
              <a:t> </a:t>
            </a:r>
            <a:r>
              <a:rPr lang="pt-BR" sz="1800" b="0" i="0" u="none" strike="noStrike" dirty="0">
                <a:solidFill>
                  <a:srgbClr val="008800"/>
                </a:solidFill>
                <a:effectLst/>
                <a:latin typeface="+mn-lt"/>
                <a:hlinkClick r:id="rId6" tooltip="ploa:ploa_limites"/>
              </a:rPr>
              <a:t>Módulo de Limites</a:t>
            </a:r>
            <a:r>
              <a:rPr lang="pt-BR" sz="1800" u="none" strike="noStrike" dirty="0">
                <a:solidFill>
                  <a:srgbClr val="333333"/>
                </a:solidFill>
                <a:latin typeface="+mn-lt"/>
              </a:rPr>
              <a:t>);</a:t>
            </a:r>
          </a:p>
          <a:p>
            <a:pPr marL="66040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Detalhamento da proposta deve-se dar mínimo até o nível de </a:t>
            </a:r>
            <a:r>
              <a:rPr lang="pt-BR" sz="1800" b="1" dirty="0">
                <a:solidFill>
                  <a:schemeClr val="tx1"/>
                </a:solidFill>
                <a:latin typeface="+mn-lt"/>
              </a:rPr>
              <a:t>elemento de despesa</a:t>
            </a:r>
            <a:r>
              <a:rPr lang="pt-BR" sz="18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1071245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latin typeface="+mn-lt"/>
              </a:rPr>
              <a:t>D</a:t>
            </a:r>
            <a:r>
              <a:rPr lang="pt-BR" sz="1800" kern="1200" dirty="0">
                <a:latin typeface="+mn-lt"/>
              </a:rPr>
              <a:t>etalhamento em nível de </a:t>
            </a:r>
            <a:r>
              <a:rPr lang="pt-BR" sz="1800" kern="1200" dirty="0">
                <a:solidFill>
                  <a:schemeClr val="tx1"/>
                </a:solidFill>
                <a:latin typeface="+mn-lt"/>
              </a:rPr>
              <a:t>subelemento de despesa os gastos previstos com tecnologia da informação em atendimento ao “</a:t>
            </a:r>
            <a:r>
              <a:rPr lang="pt-BR" sz="1800" b="1" kern="1200" dirty="0">
                <a:solidFill>
                  <a:schemeClr val="tx1"/>
                </a:solidFill>
                <a:latin typeface="+mn-lt"/>
              </a:rPr>
              <a:t>Inciso XIV do Anexo I - </a:t>
            </a:r>
            <a:r>
              <a:rPr lang="pt-BR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relação das ações e respectivos subtítulos, discriminada por órgão e unidade orçamentária, nos quais serão apropriadas despesas de tecnologia da informação</a:t>
            </a:r>
            <a:r>
              <a:rPr lang="pt-BR" sz="1800" b="1" kern="1200" dirty="0">
                <a:solidFill>
                  <a:schemeClr val="tx1"/>
                </a:solidFill>
                <a:latin typeface="+mn-lt"/>
              </a:rPr>
              <a:t>, inclusive hardware, software e serviços</a:t>
            </a:r>
            <a:r>
              <a:rPr lang="pt-BR" sz="1800" kern="1200" dirty="0">
                <a:solidFill>
                  <a:schemeClr val="tx1"/>
                </a:solidFill>
                <a:latin typeface="+mn-lt"/>
              </a:rPr>
              <a:t>”, </a:t>
            </a:r>
            <a:r>
              <a:rPr lang="pt-BR" sz="1800" kern="1200" dirty="0">
                <a:latin typeface="+mn-lt"/>
              </a:rPr>
              <a:t>utilizando a relação constante da tabela </a:t>
            </a:r>
            <a:r>
              <a:rPr lang="pt-BR" sz="1800" kern="1200" dirty="0">
                <a:latin typeface="+mn-lt"/>
                <a:hlinkClick r:id="rId7"/>
              </a:rPr>
              <a:t>9.2.5 – Despesas com Tecnologia da Informação – do Manual Técnico de Orçamento – MTO-2023</a:t>
            </a:r>
            <a:r>
              <a:rPr lang="pt-BR" sz="1800" kern="1200" dirty="0">
                <a:latin typeface="+mn-lt"/>
              </a:rPr>
              <a:t>;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  <a:p>
            <a:pPr marL="66040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dirty="0"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59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FBA6D33-AEAB-49D8-83E5-D5C3CCD3D3D9}"/>
              </a:ext>
            </a:extLst>
          </p:cNvPr>
          <p:cNvSpPr txBox="1">
            <a:spLocks/>
          </p:cNvSpPr>
          <p:nvPr/>
        </p:nvSpPr>
        <p:spPr bwMode="auto">
          <a:xfrm>
            <a:off x="479375" y="84433"/>
            <a:ext cx="11599735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Elaboração da Proposta: </a:t>
            </a:r>
            <a:r>
              <a:rPr lang="pt-BR" b="1" u="sng">
                <a:solidFill>
                  <a:srgbClr val="002060"/>
                </a:solidFill>
                <a:latin typeface="+mn-lt"/>
              </a:rPr>
              <a:t>campo de restrição </a:t>
            </a:r>
          </a:p>
        </p:txBody>
      </p:sp>
      <p:sp>
        <p:nvSpPr>
          <p:cNvPr id="5" name="Google Shape;110;p15">
            <a:extLst>
              <a:ext uri="{FF2B5EF4-FFF2-40B4-BE49-F238E27FC236}">
                <a16:creationId xmlns:a16="http://schemas.microsoft.com/office/drawing/2014/main" id="{26BC6589-6045-47BE-BD2F-81C6324D39AC}"/>
              </a:ext>
            </a:extLst>
          </p:cNvPr>
          <p:cNvSpPr txBox="1"/>
          <p:nvPr/>
        </p:nvSpPr>
        <p:spPr>
          <a:xfrm>
            <a:off x="391452" y="809959"/>
            <a:ext cx="11599735" cy="462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6040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latin typeface="+mn-lt"/>
              </a:rPr>
              <a:t>Juntamente com o preenchimento da proposta, o órgão Setorial terá a oportunidade de </a:t>
            </a:r>
            <a:r>
              <a:rPr lang="pt-BR" sz="1800" b="1">
                <a:latin typeface="+mn-lt"/>
              </a:rPr>
              <a:t>registrar no módulo quantitativo, especificamente no campo “Restrição”, o valor correspondente a políticas ou programas de governo que não foram eventualmente contemplados em razão do espaço fiscal insuficiente</a:t>
            </a:r>
            <a:endParaRPr lang="pt-BR" sz="1800">
              <a:latin typeface="+mn-lt"/>
            </a:endParaRPr>
          </a:p>
          <a:p>
            <a:pPr marL="117475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>
                <a:latin typeface="+mn-lt"/>
              </a:rPr>
              <a:t>O </a:t>
            </a:r>
            <a:r>
              <a:rPr lang="pt-BR" sz="1800" b="1">
                <a:latin typeface="+mn-lt"/>
              </a:rPr>
              <a:t>Órgão Setorial poderá autorizar o lançamento da "Restrição“ por suas Unidades Orçamentárias</a:t>
            </a:r>
            <a:r>
              <a:rPr lang="pt-BR" sz="1800">
                <a:latin typeface="+mn-lt"/>
              </a:rPr>
              <a:t>.</a:t>
            </a:r>
          </a:p>
          <a:p>
            <a:pPr marL="117475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>
                <a:latin typeface="+mn-lt"/>
              </a:rPr>
              <a:t>Ressalta-se que para que tal registro seja considerado na análise da SOF, </a:t>
            </a:r>
            <a:r>
              <a:rPr lang="pt-BR" sz="1800" b="1">
                <a:latin typeface="+mn-lt"/>
              </a:rPr>
              <a:t>este deverá ser ratificado por meio de Ofício do Ministro da Pasta e/ou do Secretário Executivo ou equivalente</a:t>
            </a:r>
            <a:r>
              <a:rPr lang="pt-BR" sz="1800">
                <a:latin typeface="+mn-lt"/>
              </a:rPr>
              <a:t>, em até dois dias úteis após o envio da proposta orçamentária do Órgão à SOF.</a:t>
            </a:r>
          </a:p>
          <a:p>
            <a:pPr marL="117475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>
                <a:latin typeface="+mn-lt"/>
              </a:rPr>
              <a:t>A divergência entre “restrição” indicada na proposta setorial e ofício encaminhado trará prejuízo à apreciação da informação por instâncias superiores;</a:t>
            </a:r>
          </a:p>
          <a:p>
            <a:pPr marL="117475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>
                <a:latin typeface="+mn-lt"/>
              </a:rPr>
              <a:t>Somente será considerada a “restrição” enviada pelos OSs se a proposta orçamentária tiver sido integralmente preenchida, em relação ao referencial informado e detalhamento exigido.</a:t>
            </a: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endParaRPr lang="pt-BR" sz="1800">
              <a:solidFill>
                <a:schemeClr val="dk1"/>
              </a:solidFill>
              <a:latin typeface="+mn-lt"/>
              <a:ea typeface="+mn-lt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b="1" u="sng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56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FBA6D33-AEAB-49D8-83E5-D5C3CCD3D3D9}"/>
              </a:ext>
            </a:extLst>
          </p:cNvPr>
          <p:cNvSpPr txBox="1">
            <a:spLocks/>
          </p:cNvSpPr>
          <p:nvPr/>
        </p:nvSpPr>
        <p:spPr bwMode="auto">
          <a:xfrm>
            <a:off x="479375" y="84433"/>
            <a:ext cx="11599735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Elaboração da Proposta: </a:t>
            </a:r>
            <a:r>
              <a:rPr lang="pt-BR" b="1" u="sng">
                <a:solidFill>
                  <a:srgbClr val="002060"/>
                </a:solidFill>
                <a:latin typeface="+mn-lt"/>
              </a:rPr>
              <a:t>Fundamentação da Proposta</a:t>
            </a:r>
          </a:p>
        </p:txBody>
      </p:sp>
      <p:sp>
        <p:nvSpPr>
          <p:cNvPr id="5" name="Google Shape;110;p15">
            <a:extLst>
              <a:ext uri="{FF2B5EF4-FFF2-40B4-BE49-F238E27FC236}">
                <a16:creationId xmlns:a16="http://schemas.microsoft.com/office/drawing/2014/main" id="{26BC6589-6045-47BE-BD2F-81C6324D39AC}"/>
              </a:ext>
            </a:extLst>
          </p:cNvPr>
          <p:cNvSpPr txBox="1"/>
          <p:nvPr/>
        </p:nvSpPr>
        <p:spPr>
          <a:xfrm>
            <a:off x="391453" y="809959"/>
            <a:ext cx="5704548" cy="462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tx1"/>
                </a:solidFill>
                <a:latin typeface="+mn-lt"/>
              </a:rPr>
              <a:t>A proposta no nível do subtítulo, deverá ser acompanhada pela Justificativa da Proposta e Justificativa da Restrição, se houver;</a:t>
            </a:r>
            <a:endParaRPr lang="pt-BR" sz="1800">
              <a:highlight>
                <a:srgbClr val="FFFF00"/>
              </a:highlight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i="0">
                <a:solidFill>
                  <a:srgbClr val="000000"/>
                </a:solidFill>
                <a:effectLst/>
                <a:latin typeface="+mn-lt"/>
              </a:rPr>
              <a:t>Justificativa da Proposta </a:t>
            </a:r>
            <a:r>
              <a:rPr lang="pt-BR" sz="1800" b="0" i="0">
                <a:solidFill>
                  <a:srgbClr val="000000"/>
                </a:solidFill>
                <a:effectLst/>
                <a:latin typeface="+mn-lt"/>
              </a:rPr>
              <a:t>deve explicar a necessidade de recursos constante da proposta quantitativa. 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+mn-lt"/>
              </a:rPr>
              <a:t>Para tanto, apresentar a memória de cálculo de modo a evidenciar a relação entre as necessidades mapeadas, a metodologia para aferição da meta física planejada e a orçamentação dos valores alocados na proposta.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i="0">
                <a:solidFill>
                  <a:srgbClr val="000000"/>
                </a:solidFill>
                <a:effectLst/>
                <a:latin typeface="+mn-lt"/>
              </a:rPr>
              <a:t>Justificativa da Restr</a:t>
            </a:r>
            <a:r>
              <a:rPr lang="pt-BR" sz="1800" b="1">
                <a:latin typeface="+mn-lt"/>
              </a:rPr>
              <a:t>ição </a:t>
            </a:r>
            <a:r>
              <a:rPr lang="pt-BR" sz="1800">
                <a:latin typeface="+mn-lt"/>
              </a:rPr>
              <a:t>deve explicar a necessidade de recursos adicionais, apresentando</a:t>
            </a:r>
            <a:r>
              <a:rPr lang="pt-BR" sz="1800" b="0" i="0">
                <a:solidFill>
                  <a:srgbClr val="000000"/>
                </a:solidFill>
                <a:effectLst/>
                <a:latin typeface="+mn-lt"/>
              </a:rPr>
              <a:t> a memória de cálculo, fundamentando o motivo da restrição e como será aplicada a dotação pleiteada, incluindo os resultados esperados. </a:t>
            </a:r>
            <a:endParaRPr lang="pt-BR" sz="1800">
              <a:highlight>
                <a:srgbClr val="FFFF00"/>
              </a:highlight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>
              <a:solidFill>
                <a:schemeClr val="dk1"/>
              </a:solidFill>
              <a:latin typeface="+mn-lt"/>
              <a:ea typeface="+mn-lt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b="1" u="sng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C9FA7D-37F1-7BB5-DFFB-B4017E1E4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r="42439"/>
          <a:stretch/>
        </p:blipFill>
        <p:spPr>
          <a:xfrm>
            <a:off x="6279242" y="945152"/>
            <a:ext cx="5598126" cy="47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6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0;p15">
            <a:extLst>
              <a:ext uri="{FF2B5EF4-FFF2-40B4-BE49-F238E27FC236}">
                <a16:creationId xmlns:a16="http://schemas.microsoft.com/office/drawing/2014/main" id="{26BC6589-6045-47BE-BD2F-81C6324D39AC}"/>
              </a:ext>
            </a:extLst>
          </p:cNvPr>
          <p:cNvSpPr txBox="1"/>
          <p:nvPr/>
        </p:nvSpPr>
        <p:spPr>
          <a:xfrm>
            <a:off x="676275" y="845573"/>
            <a:ext cx="10934700" cy="592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tx1"/>
                </a:solidFill>
                <a:latin typeface="+mn-lt"/>
              </a:rPr>
              <a:t>Antes do envio da Proposta, cabe aos Órgãos Setoriais e Unidades Orçamentárias a execução e análise da lista de verificação da proposta quantitativa, utilizando de subsídio adicional (em </a:t>
            </a:r>
            <a:r>
              <a:rPr lang="pt-BR" sz="1800">
                <a:solidFill>
                  <a:schemeClr val="accent5"/>
                </a:solidFill>
                <a:latin typeface="+mn-lt"/>
              </a:rPr>
              <a:t>SIOP/LOA/Quantitativo/Lista de Verificação</a:t>
            </a:r>
            <a:r>
              <a:rPr lang="pt-BR" sz="1800">
                <a:solidFill>
                  <a:schemeClr val="tx1"/>
                </a:solidFill>
                <a:latin typeface="+mn-lt"/>
              </a:rPr>
              <a:t>);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tx1"/>
                </a:solidFill>
                <a:latin typeface="+mn-lt"/>
              </a:rPr>
              <a:t>O envio da proposta orçamentária setorial deverá ser realizado pelo Subsecretário de Planejamento, Orçamento e Administração, ou autoridade equivalente, ou a quem foi delegada a competência para tal ato de gestão orçamentária do Órgão, por meio do SIOP, devendo ser atribuído à referida autoridade, para esse fim, o papel </a:t>
            </a:r>
            <a:r>
              <a:rPr lang="pt-BR" sz="1800" b="1">
                <a:solidFill>
                  <a:schemeClr val="tx1"/>
                </a:solidFill>
                <a:latin typeface="+mn-lt"/>
              </a:rPr>
              <a:t>de "</a:t>
            </a:r>
            <a:r>
              <a:rPr lang="pt-BR" sz="1800" b="1" err="1">
                <a:solidFill>
                  <a:schemeClr val="tx1"/>
                </a:solidFill>
                <a:latin typeface="+mn-lt"/>
              </a:rPr>
              <a:t>Tramitador</a:t>
            </a:r>
            <a:r>
              <a:rPr lang="pt-BR" sz="1800" b="1">
                <a:solidFill>
                  <a:schemeClr val="tx1"/>
                </a:solidFill>
                <a:latin typeface="+mn-lt"/>
              </a:rPr>
              <a:t> - Órgão Setorial - 65 (Papel)"</a:t>
            </a:r>
            <a:r>
              <a:rPr lang="pt-BR" sz="1800">
                <a:solidFill>
                  <a:schemeClr val="tx1"/>
                </a:solidFill>
                <a:latin typeface="+mn-lt"/>
              </a:rPr>
              <a:t>, pelo cadastrador local do órgão setorial.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tx1"/>
                </a:solidFill>
                <a:latin typeface="+mn-lt"/>
                <a:ea typeface="Calibri"/>
                <a:cs typeface="Calibri"/>
              </a:rPr>
              <a:t>Após o envio da proposta, ainda será possível visualizar a proposta encaminhada, mas não mais será possível sua edição;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tx1"/>
                </a:solidFill>
                <a:latin typeface="+mn-lt"/>
                <a:ea typeface="+mn-lt"/>
              </a:rPr>
              <a:t>É possível acompanhar o momento da proposta por meio da funcionalidade "Andamento" do Menu Quantitativo no SIOP;</a:t>
            </a:r>
            <a:endParaRPr lang="pt-BR" sz="1800">
              <a:solidFill>
                <a:schemeClr val="tx1"/>
              </a:solidFill>
              <a:latin typeface="+mn-lt"/>
              <a:ea typeface="+mn-lt"/>
              <a:cs typeface="Arial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E3ACD4-CE39-DFBF-52A2-4A3B38092542}"/>
              </a:ext>
            </a:extLst>
          </p:cNvPr>
          <p:cNvSpPr txBox="1">
            <a:spLocks/>
          </p:cNvSpPr>
          <p:nvPr/>
        </p:nvSpPr>
        <p:spPr bwMode="auto">
          <a:xfrm>
            <a:off x="479375" y="84433"/>
            <a:ext cx="11599735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Elaboração da Proposta: </a:t>
            </a:r>
            <a:r>
              <a:rPr lang="pt-BR" b="1" u="sng">
                <a:solidFill>
                  <a:srgbClr val="002060"/>
                </a:solidFill>
                <a:latin typeface="+mn-lt"/>
              </a:rPr>
              <a:t>Envio</a:t>
            </a:r>
          </a:p>
        </p:txBody>
      </p:sp>
    </p:spTree>
    <p:extLst>
      <p:ext uri="{BB962C8B-B14F-4D97-AF65-F5344CB8AC3E}">
        <p14:creationId xmlns:p14="http://schemas.microsoft.com/office/powerpoint/2010/main" val="332764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928557" y="1160613"/>
            <a:ext cx="6017004" cy="33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>
                <a:solidFill>
                  <a:schemeClr val="bg1"/>
                </a:solidFill>
              </a:rPr>
              <a:t>CAMPO: “JUSTIFICATIVA DA PROPOSTA”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F71A74-67AB-4CFE-A589-4DA2013D2E7B}"/>
              </a:ext>
            </a:extLst>
          </p:cNvPr>
          <p:cNvSpPr txBox="1"/>
          <p:nvPr/>
        </p:nvSpPr>
        <p:spPr>
          <a:xfrm>
            <a:off x="825911" y="763631"/>
            <a:ext cx="10540180" cy="51860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spcAft>
                <a:spcPts val="600"/>
              </a:spcAft>
            </a:pPr>
            <a:r>
              <a:rPr lang="pt-BR" sz="2800" i="0" u="sng" strike="noStrike">
                <a:effectLst/>
                <a:latin typeface="Calibri" panose="020F0502020204030204" pitchFamily="34" charset="0"/>
              </a:rPr>
              <a:t>Documentação</a:t>
            </a:r>
            <a:r>
              <a:rPr lang="pt-BR" sz="2000" i="0">
                <a:effectLst/>
                <a:latin typeface="Calibri" panose="020F0502020204030204" pitchFamily="34" charset="0"/>
              </a:rPr>
              <a:t>​</a:t>
            </a:r>
            <a:endParaRPr lang="pt-BR" sz="2000" i="0">
              <a:effectLst/>
              <a:latin typeface="Arial" panose="020B0604020202020204" pitchFamily="34" charset="0"/>
            </a:endParaRPr>
          </a:p>
          <a:p>
            <a:pPr marL="45212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>
                <a:effectLst/>
                <a:latin typeface="Calibri" panose="020F0502020204030204" pitchFamily="34" charset="0"/>
              </a:rPr>
              <a:t>MTO on-line, edição 2023</a:t>
            </a:r>
            <a:br>
              <a:rPr lang="pt-BR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2000" b="0" i="0" u="none" strike="noStrike">
                <a:solidFill>
                  <a:srgbClr val="17375E"/>
                </a:solidFill>
                <a:effectLst/>
                <a:latin typeface="Calibri" panose="020F0502020204030204" pitchFamily="34" charset="0"/>
                <a:hlinkClick r:id="rId3"/>
              </a:rPr>
              <a:t> </a:t>
            </a:r>
            <a:r>
              <a:rPr lang="pt-BR" sz="2000" u="sng">
                <a:solidFill>
                  <a:srgbClr val="0563C1"/>
                </a:solidFill>
                <a:latin typeface="Calibri" panose="020F0502020204030204" pitchFamily="34" charset="0"/>
                <a:hlinkClick r:id="rId3"/>
              </a:rPr>
              <a:t>https://www1.siop.planejamento.gov.br/mto/doku.php/mto2023</a:t>
            </a:r>
            <a:r>
              <a:rPr lang="pt-BR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​</a:t>
            </a:r>
            <a:endParaRPr lang="pt-BR" sz="2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12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>
                <a:effectLst/>
                <a:latin typeface="Calibri" panose="020F0502020204030204" pitchFamily="34" charset="0"/>
              </a:rPr>
              <a:t>Página do processo (relação de todos os documentos e guias de uso do SIOP):</a:t>
            </a:r>
            <a:r>
              <a:rPr lang="pt-BR" sz="2000" b="0" i="0">
                <a:effectLst/>
                <a:latin typeface="Calibri" panose="020F0502020204030204" pitchFamily="34" charset="0"/>
              </a:rPr>
              <a:t>​</a:t>
            </a:r>
            <a:br>
              <a:rPr lang="pt-BR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2000" b="0" i="0" u="none" strike="noStrike">
                <a:solidFill>
                  <a:srgbClr val="17375E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pt-BR" sz="20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https://www1.siop.planejamento.gov.br/siopdoc/doku.php/ploa:inicio_ploa</a:t>
            </a:r>
            <a:r>
              <a:rPr lang="pt-BR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20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212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</a:pPr>
            <a:r>
              <a:rPr lang="pt-BR" sz="200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pt-BR" sz="2800" i="0" u="sng" strike="noStrike">
                <a:effectLst/>
                <a:latin typeface="Calibri" panose="020F0502020204030204" pitchFamily="34" charset="0"/>
              </a:rPr>
              <a:t>Canais de Suporte</a:t>
            </a:r>
            <a:r>
              <a:rPr lang="en-US" sz="2800" i="0" u="sng">
                <a:effectLst/>
                <a:latin typeface="Calibri" panose="020F0502020204030204" pitchFamily="34" charset="0"/>
              </a:rPr>
              <a:t>​</a:t>
            </a:r>
            <a:endParaRPr lang="en-US" sz="2800" i="0">
              <a:effectLst/>
              <a:latin typeface="Arial" panose="020B0604020202020204" pitchFamily="34" charset="0"/>
            </a:endParaRPr>
          </a:p>
          <a:p>
            <a:pPr marL="45212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>
                <a:effectLst/>
                <a:latin typeface="Calibri"/>
                <a:cs typeface="Calibri"/>
              </a:rPr>
              <a:t>Discussão da programação quantitativa ou de aspectos metodológicos:</a:t>
            </a:r>
            <a:r>
              <a:rPr lang="pt-BR" sz="2000" i="0" u="none" strike="noStrike">
                <a:effectLst/>
                <a:latin typeface="Calibri"/>
                <a:cs typeface="Calibri"/>
              </a:rPr>
              <a:t> entre em contato </a:t>
            </a:r>
            <a:r>
              <a:rPr lang="pt-BR" sz="2000" b="0" i="0" u="none" strike="noStrike">
                <a:effectLst/>
                <a:latin typeface="Calibri"/>
                <a:cs typeface="Calibri"/>
              </a:rPr>
              <a:t>com</a:t>
            </a:r>
            <a:r>
              <a:rPr lang="pt-BR" sz="2000">
                <a:latin typeface="Calibri"/>
                <a:cs typeface="Calibri"/>
              </a:rPr>
              <a:t> a Subsecretaria</a:t>
            </a:r>
            <a:r>
              <a:rPr lang="pt-BR" sz="2000" b="0" i="0">
                <a:effectLst/>
                <a:latin typeface="Calibri"/>
                <a:cs typeface="Calibri"/>
              </a:rPr>
              <a:t> de Programas responsável pelo acompanhamento do orçamento do seu órgão, ou pelas Coordenações-Gerais de Avaliação da Receita Pública e de Despesas com Pessoal e Sentenças da SOF, em se tratando de receitas ou de despesas com pessoal e benefícios, respectivamente;</a:t>
            </a:r>
            <a:endParaRPr lang="en-US" sz="2000" b="0" i="0">
              <a:effectLst/>
              <a:latin typeface="Calibri"/>
              <a:cs typeface="Calibri"/>
            </a:endParaRPr>
          </a:p>
          <a:p>
            <a:pPr marL="45212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>
                <a:effectLst/>
                <a:latin typeface="Calibri" panose="020F0502020204030204" pitchFamily="34" charset="0"/>
              </a:rPr>
              <a:t>Questões gerais sobre o processo e metodologia:</a:t>
            </a:r>
            <a:r>
              <a:rPr lang="pt-BR" sz="2000" b="1" i="0" u="none" strike="noStrike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pt-BR" sz="20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ploa@economia.gov.br</a:t>
            </a:r>
            <a:r>
              <a:rPr lang="pt-BR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2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12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u="none" strike="noStrike">
                <a:effectLst/>
                <a:latin typeface="Calibri" panose="020F0502020204030204" pitchFamily="34" charset="0"/>
              </a:rPr>
              <a:t>Atendimento sobre SIOP: </a:t>
            </a:r>
            <a:r>
              <a:rPr lang="pt-BR" sz="20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https://www.siop.gov.br/atendimento/</a:t>
            </a:r>
            <a:r>
              <a:rPr lang="pt-BR" sz="2000" b="0" i="0" u="sng">
                <a:solidFill>
                  <a:srgbClr val="17375E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pt-BR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2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D0719EC-3144-42AE-90C4-8C3DFA62E206}"/>
              </a:ext>
            </a:extLst>
          </p:cNvPr>
          <p:cNvSpPr txBox="1">
            <a:spLocks/>
          </p:cNvSpPr>
          <p:nvPr/>
        </p:nvSpPr>
        <p:spPr bwMode="auto">
          <a:xfrm>
            <a:off x="452284" y="142157"/>
            <a:ext cx="11537377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Documentação e Canais de suporte</a:t>
            </a:r>
          </a:p>
        </p:txBody>
      </p:sp>
    </p:spTree>
    <p:extLst>
      <p:ext uri="{BB962C8B-B14F-4D97-AF65-F5344CB8AC3E}">
        <p14:creationId xmlns:p14="http://schemas.microsoft.com/office/powerpoint/2010/main" val="25150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963" y="0"/>
            <a:ext cx="10515600" cy="812800"/>
          </a:xfrm>
        </p:spPr>
        <p:txBody>
          <a:bodyPr>
            <a:noAutofit/>
          </a:bodyPr>
          <a:lstStyle/>
          <a:p>
            <a:r>
              <a:rPr lang="pt-BR" sz="5100" b="1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Roteiro</a:t>
            </a:r>
            <a:endParaRPr lang="pt-BR" sz="4800" b="1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941EB6-8F4B-49E0-A427-E58A90CA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179009"/>
            <a:ext cx="11784037" cy="4273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>
                <a:cs typeface="Arial"/>
              </a:rPr>
              <a:t>Cronograma;</a:t>
            </a:r>
          </a:p>
          <a:p>
            <a:pPr marL="514350" indent="-514350">
              <a:buFont typeface="+mj-lt"/>
              <a:buAutoNum type="arabicPeriod"/>
            </a:pPr>
            <a:endParaRPr lang="pt-BR"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>
                <a:cs typeface="Arial"/>
              </a:rPr>
              <a:t>Orientações Gerais; </a:t>
            </a:r>
            <a:br>
              <a:rPr lang="pt-BR">
                <a:cs typeface="Arial" panose="020B0604020202020204" pitchFamily="34" charset="0"/>
              </a:rPr>
            </a:br>
            <a:endParaRPr lang="pt-BR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>
                <a:cs typeface="Arial"/>
              </a:rPr>
              <a:t>Elaboração da Proposta; e</a:t>
            </a:r>
          </a:p>
          <a:p>
            <a:pPr marL="514350" indent="-514350">
              <a:buFont typeface="+mj-lt"/>
              <a:buAutoNum type="arabicPeriod"/>
            </a:pPr>
            <a:endParaRPr lang="pt-BR"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>
                <a:cs typeface="Arial"/>
              </a:rPr>
              <a:t>Documentação e Canais de suporte.</a:t>
            </a:r>
          </a:p>
          <a:p>
            <a:pPr marL="514350" indent="-514350">
              <a:buFont typeface="+mj-lt"/>
              <a:buAutoNum type="arabicPeriod"/>
            </a:pPr>
            <a:endParaRPr lang="pt-BR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4336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D98EB8E-DC79-439A-9618-A969C870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419" y="2215656"/>
            <a:ext cx="8739161" cy="1213344"/>
          </a:xfrm>
        </p:spPr>
        <p:txBody>
          <a:bodyPr/>
          <a:lstStyle/>
          <a:p>
            <a:pPr algn="ctr"/>
            <a:r>
              <a:rPr lang="pt-BR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1519994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587043" y="1250405"/>
          <a:ext cx="10296706" cy="2019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B1E6D1B8-60C3-4750-861A-BBEA3D4AE7D0}"/>
              </a:ext>
            </a:extLst>
          </p:cNvPr>
          <p:cNvSpPr/>
          <p:nvPr/>
        </p:nvSpPr>
        <p:spPr>
          <a:xfrm>
            <a:off x="479376" y="881073"/>
            <a:ext cx="1154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7"/>
              </a:rPr>
              <a:t>Portaria SOF/ME nº 2929, de 4 de abril de 2022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estabelece procedimentos e prazos para elaboração do PLOA.</a:t>
            </a: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9B0327-3E32-4D72-983B-BEB6BBFA0FD4}"/>
              </a:ext>
            </a:extLst>
          </p:cNvPr>
          <p:cNvSpPr txBox="1"/>
          <p:nvPr/>
        </p:nvSpPr>
        <p:spPr>
          <a:xfrm>
            <a:off x="436800" y="1846477"/>
            <a:ext cx="1130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>
                <a:solidFill>
                  <a:srgbClr val="0070C0"/>
                </a:solidFill>
                <a:latin typeface="Calibri" panose="020F0502020204030204" pitchFamily="34" charset="0"/>
              </a:rPr>
              <a:t>Poder Executivo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4467C14-4E95-48E3-BACC-9F1504276DE0}"/>
              </a:ext>
            </a:extLst>
          </p:cNvPr>
          <p:cNvSpPr/>
          <p:nvPr/>
        </p:nvSpPr>
        <p:spPr>
          <a:xfrm>
            <a:off x="3989623" y="2838010"/>
            <a:ext cx="1355465" cy="2960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OS e UO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3567462-76A4-44E5-A30B-75F9EC144899}"/>
              </a:ext>
            </a:extLst>
          </p:cNvPr>
          <p:cNvSpPr txBox="1"/>
          <p:nvPr/>
        </p:nvSpPr>
        <p:spPr>
          <a:xfrm>
            <a:off x="347053" y="4130267"/>
            <a:ext cx="3301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>
                <a:solidFill>
                  <a:srgbClr val="0070C0"/>
                </a:solidFill>
                <a:latin typeface="Calibri" panose="020F0502020204030204" pitchFamily="34" charset="0"/>
              </a:rPr>
              <a:t>Poderes Legislativo, Judiciário, MPU e DPU</a:t>
            </a:r>
            <a:endParaRPr lang="pt-BR">
              <a:solidFill>
                <a:srgbClr val="FF0000"/>
              </a:solidFill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2FD6D9C-E4ED-46E8-9008-BAF5EAFF1E91}"/>
              </a:ext>
            </a:extLst>
          </p:cNvPr>
          <p:cNvSpPr/>
          <p:nvPr/>
        </p:nvSpPr>
        <p:spPr>
          <a:xfrm>
            <a:off x="8342548" y="5153365"/>
            <a:ext cx="1355465" cy="2960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OS e UO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AEB9E26-F704-4157-BB30-E7486EA73945}"/>
              </a:ext>
            </a:extLst>
          </p:cNvPr>
          <p:cNvSpPr/>
          <p:nvPr/>
        </p:nvSpPr>
        <p:spPr>
          <a:xfrm>
            <a:off x="6169181" y="2838009"/>
            <a:ext cx="1355465" cy="2960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OS e SOF</a:t>
            </a:r>
          </a:p>
        </p:txBody>
      </p:sp>
      <p:graphicFrame>
        <p:nvGraphicFramePr>
          <p:cNvPr id="11" name="Espaço Reservado para Conteúdo 5">
            <a:extLst>
              <a:ext uri="{FF2B5EF4-FFF2-40B4-BE49-F238E27FC236}">
                <a16:creationId xmlns:a16="http://schemas.microsoft.com/office/drawing/2014/main" id="{138F1107-8FB1-5D71-4C3D-8D08AE18CB36}"/>
              </a:ext>
            </a:extLst>
          </p:cNvPr>
          <p:cNvGraphicFramePr>
            <a:graphicFrameLocks/>
          </p:cNvGraphicFramePr>
          <p:nvPr/>
        </p:nvGraphicFramePr>
        <p:xfrm>
          <a:off x="3781425" y="4133850"/>
          <a:ext cx="8176432" cy="99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35AC68A1-3400-467E-5C65-C0D7C17936C3}"/>
              </a:ext>
            </a:extLst>
          </p:cNvPr>
          <p:cNvSpPr txBox="1"/>
          <p:nvPr/>
        </p:nvSpPr>
        <p:spPr>
          <a:xfrm>
            <a:off x="3648075" y="3182065"/>
            <a:ext cx="227345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74650" indent="-285750">
              <a:buFont typeface="Arial" panose="020B0604020202020204" pitchFamily="34" charset="0"/>
              <a:buChar char="•"/>
            </a:pPr>
            <a:r>
              <a:rPr lang="pt-BR" sz="1400"/>
              <a:t>Todos os órgãos do Poder Executivo, </a:t>
            </a:r>
            <a:r>
              <a:rPr lang="pt-BR" sz="1400">
                <a:solidFill>
                  <a:srgbClr val="FF0000"/>
                </a:solidFill>
              </a:rPr>
              <a:t>EXCETO FCDF¹</a:t>
            </a:r>
            <a:r>
              <a:rPr lang="pt-BR" sz="1400"/>
              <a:t>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952B72F-BB24-6118-BFFA-DD02CC127972}"/>
              </a:ext>
            </a:extLst>
          </p:cNvPr>
          <p:cNvSpPr txBox="1"/>
          <p:nvPr/>
        </p:nvSpPr>
        <p:spPr>
          <a:xfrm>
            <a:off x="7747668" y="3134098"/>
            <a:ext cx="420773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74650" indent="-285750">
              <a:buFont typeface="Arial" panose="020B0604020202020204" pitchFamily="34" charset="0"/>
              <a:buChar char="•"/>
            </a:pPr>
            <a:r>
              <a:rPr lang="pt-BR" sz="1400" b="1">
                <a:solidFill>
                  <a:srgbClr val="FF0000"/>
                </a:solidFill>
              </a:rPr>
              <a:t>Somente os órgãos em que for necessário ajustes a partir de decisões superiores, quanto à atualização de limites e de diretrizes alocativas;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C6063E-3D4F-4A66-2628-AC0F2BDA1711}"/>
              </a:ext>
            </a:extLst>
          </p:cNvPr>
          <p:cNvSpPr txBox="1"/>
          <p:nvPr/>
        </p:nvSpPr>
        <p:spPr>
          <a:xfrm>
            <a:off x="3989623" y="5506786"/>
            <a:ext cx="732316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374650" indent="-285750">
              <a:buFont typeface="Arial" panose="020B0604020202020204" pitchFamily="34" charset="0"/>
              <a:buChar char="•"/>
            </a:pPr>
            <a:r>
              <a:rPr lang="pt-BR" sz="1400"/>
              <a:t>Prazos de acordo com LDO/PLDO 2023;</a:t>
            </a:r>
          </a:p>
          <a:p>
            <a:pPr marL="374650" indent="-285750">
              <a:buFont typeface="Arial" panose="020B0604020202020204" pitchFamily="34" charset="0"/>
              <a:buChar char="•"/>
            </a:pPr>
            <a:r>
              <a:rPr lang="pt-BR" sz="1400" b="1">
                <a:solidFill>
                  <a:srgbClr val="FF0000"/>
                </a:solidFill>
              </a:rPr>
              <a:t>Uma única fase de captação;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18BF3CF-0064-5AAF-38DB-C2709E12A955}"/>
              </a:ext>
            </a:extLst>
          </p:cNvPr>
          <p:cNvSpPr txBox="1">
            <a:spLocks/>
          </p:cNvSpPr>
          <p:nvPr/>
        </p:nvSpPr>
        <p:spPr bwMode="auto">
          <a:xfrm>
            <a:off x="479376" y="84433"/>
            <a:ext cx="10874424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Cronograma: </a:t>
            </a:r>
            <a:r>
              <a:rPr lang="pt-BR" b="1" u="sng">
                <a:solidFill>
                  <a:schemeClr val="accent5">
                    <a:lumMod val="50000"/>
                  </a:schemeClr>
                </a:solidFill>
                <a:latin typeface="+mn-lt"/>
              </a:rPr>
              <a:t>Processo geral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EB1EC0-6E45-7635-9579-3A62E8B7E6F4}"/>
              </a:ext>
            </a:extLst>
          </p:cNvPr>
          <p:cNvSpPr txBox="1"/>
          <p:nvPr/>
        </p:nvSpPr>
        <p:spPr>
          <a:xfrm>
            <a:off x="716691" y="6063049"/>
            <a:ext cx="836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¹ Limite do FCDF será divulgado até 29 de julho, com captação até 12 de agosto;</a:t>
            </a:r>
          </a:p>
          <a:p>
            <a:r>
              <a:rPr lang="pt-BR" sz="1200"/>
              <a:t>A captação de despesas obrigatórias observa processo específico, podendo inclusive sofrer ajustes de ofício;</a:t>
            </a:r>
          </a:p>
        </p:txBody>
      </p:sp>
    </p:spTree>
    <p:extLst>
      <p:ext uri="{BB962C8B-B14F-4D97-AF65-F5344CB8AC3E}">
        <p14:creationId xmlns:p14="http://schemas.microsoft.com/office/powerpoint/2010/main" val="137976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304800" y="828676"/>
            <a:ext cx="11525249" cy="4943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429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+mj-lt"/>
              <a:buAutoNum type="arabicPeriod"/>
              <a:tabLst/>
              <a:defRPr/>
            </a:pPr>
            <a:r>
              <a:rPr kumimoji="0" lang="pt-BR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Proposta Qualitativa</a:t>
            </a:r>
          </a:p>
          <a:p>
            <a:pPr marL="901700" lvl="1" indent="-34290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kumimoji="0" lang="pt-BR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Envio da Proposta Qualitativa para a SOF: </a:t>
            </a:r>
            <a:r>
              <a:rPr kumimoji="0" lang="pt-BR" b="1" i="0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até 7 de julho</a:t>
            </a:r>
            <a:r>
              <a:rPr kumimoji="0" lang="pt-BR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901700" lvl="1" indent="-34290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Com avaliação prévia da SOF, poderão ser realizados ajustes posteriores, caso em decorrência de discussão com a SOF ou em razão de decisões supervenientes da Proposta Quantitativa;</a:t>
            </a:r>
          </a:p>
          <a:p>
            <a:pPr marL="558800" lvl="1" algn="just">
              <a:lnSpc>
                <a:spcPct val="106000"/>
              </a:lnSpc>
              <a:buClr>
                <a:prstClr val="black"/>
              </a:buClr>
              <a:buSzPts val="2000"/>
              <a:defRPr/>
            </a:pPr>
            <a:endParaRPr kumimoji="0" lang="pt-BR" i="0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3429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+mj-lt"/>
              <a:buAutoNum type="arabicPeriod"/>
              <a:tabLst/>
              <a:defRPr/>
            </a:pPr>
            <a:r>
              <a:rPr kumimoji="0" lang="pt-BR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Captação do SAOC: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>
                <a:tab pos="3135313" algn="l"/>
              </a:tabLst>
              <a:defRPr/>
            </a:pPr>
            <a:r>
              <a:rPr kumimoji="0" lang="pt-BR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Captação das informações relativas à Dívida Contratual, no módulo SAOC: </a:t>
            </a: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11 de julho a 5 de agosto</a:t>
            </a:r>
            <a:r>
              <a:rPr kumimoji="0" lang="pt-BR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>
                <a:tab pos="3135313" algn="l"/>
              </a:tabLst>
              <a:defRPr/>
            </a:pPr>
            <a:r>
              <a:rPr lang="pt-BR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Obs</a:t>
            </a:r>
            <a:r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: prazo final para autorização de carta-consulta de operação de crédito externa junta ao COFIEX: </a:t>
            </a:r>
            <a:r>
              <a:rPr lang="pt-BR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15 de julho</a:t>
            </a:r>
            <a:r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>
                <a:tab pos="3135313" algn="l"/>
              </a:tabLst>
              <a:defRPr/>
            </a:pP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3429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+mj-lt"/>
              <a:buAutoNum type="arabicPeriod" startAt="3"/>
              <a:tabLst/>
              <a:defRPr/>
            </a:pPr>
            <a:r>
              <a:rPr kumimoji="0" lang="pt-BR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Informações complementares ao PLOA:</a:t>
            </a:r>
          </a:p>
          <a:p>
            <a:pPr marL="827088" marR="0" lvl="0" indent="-28575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Captação das Informações Complementares: </a:t>
            </a:r>
            <a:r>
              <a:rPr lang="pt-BR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8 a 31 de agosto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827088" marR="0" lvl="0" indent="-28575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Atualizações indicadas por demanda pelos órgãos setoriais, conforme </a:t>
            </a:r>
            <a:r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PLOA 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enviado: </a:t>
            </a: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até 5 de setembro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10160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Tx/>
              <a:buNone/>
              <a:tabLst/>
              <a:defRPr/>
            </a:pPr>
            <a:endParaRPr kumimoji="0" lang="pt-B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752F6B2-96C4-B62B-E70D-EF39D9E371F6}"/>
              </a:ext>
            </a:extLst>
          </p:cNvPr>
          <p:cNvSpPr txBox="1">
            <a:spLocks/>
          </p:cNvSpPr>
          <p:nvPr/>
        </p:nvSpPr>
        <p:spPr bwMode="auto">
          <a:xfrm>
            <a:off x="304801" y="84433"/>
            <a:ext cx="11048999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Cronograma: </a:t>
            </a:r>
            <a:r>
              <a:rPr lang="pt-BR" b="1" u="sng">
                <a:solidFill>
                  <a:schemeClr val="accent5">
                    <a:lumMod val="50000"/>
                  </a:schemeClr>
                </a:solidFill>
                <a:latin typeface="+mn-lt"/>
              </a:rPr>
              <a:t>processos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9522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304800" y="828676"/>
            <a:ext cx="11525249" cy="4943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7038" marR="0" lvl="1" indent="-3429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+mj-lt"/>
              <a:buAutoNum type="arabicPeriod" startAt="3"/>
              <a:tabLst/>
              <a:defRPr/>
            </a:pPr>
            <a:r>
              <a:rPr kumimoji="0" lang="pt-BR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Captação de Informações sobre Projetos:</a:t>
            </a:r>
          </a:p>
          <a:p>
            <a:pPr marL="827088" marR="0" lvl="2" indent="-28575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Captação das informações referentes a projetos orçamentários em módulo específico no SIOP:</a:t>
            </a:r>
          </a:p>
          <a:p>
            <a:pPr marL="1284288" lvl="3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Poder Executivo: 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8 a 12 de agosto</a:t>
            </a:r>
            <a:r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; e</a:t>
            </a:r>
            <a:endParaRPr kumimoji="0" lang="pt-B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284288" lvl="3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Poderes Legislativo e Judiciário, MPU e DPU: </a:t>
            </a:r>
            <a:r>
              <a:rPr lang="pt-BR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15 de julho a 12 de agosto</a:t>
            </a:r>
            <a:r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kumimoji="0" lang="pt-B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827088" marR="0" lvl="2" indent="-28575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Preenchimento obrigatório para t</a:t>
            </a:r>
            <a:r>
              <a:rPr kumimoji="0" lang="pt-BR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odas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as ações do tipo projeto, no nível do subtítulo, independente do valor;</a:t>
            </a:r>
          </a:p>
          <a:p>
            <a:pPr marL="827088" marR="0" lvl="2" indent="-28575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Projeções serão captadas e constarão dos Volumes do PLOA, obedecida a coerência entre valor total, </a:t>
            </a:r>
            <a:r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executado, orçado e projetado</a:t>
            </a:r>
            <a:r>
              <a:rPr kumimoji="0" lang="pt-BR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827088" marR="0" lvl="2" indent="-28575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Manual de preenchimento do módulo será atualizado e disponibilizado aos órgãos na página de referência do PLOA na primeira quinzena de julho;</a:t>
            </a:r>
          </a:p>
          <a:p>
            <a:pPr marL="827088" marR="0" lvl="2" indent="-28575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pt-BR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3429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+mj-lt"/>
              <a:buAutoNum type="arabicPeriod" startAt="4"/>
              <a:tabLst/>
              <a:defRPr/>
            </a:pPr>
            <a:r>
              <a:rPr lang="pt-BR" b="1" u="sng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Demais: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Demais processos de captação não citados neste material possuem dinâmica e prazos específicos, avaliar 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Portaria SOF/ME nº 2929, de 4 de abril de 2022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que estabelece procedimentos e prazos para elaboração do PLOA.</a:t>
            </a: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160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Tx/>
              <a:buNone/>
              <a:tabLst/>
              <a:defRPr/>
            </a:pPr>
            <a:endParaRPr kumimoji="0" lang="pt-B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752F6B2-96C4-B62B-E70D-EF39D9E371F6}"/>
              </a:ext>
            </a:extLst>
          </p:cNvPr>
          <p:cNvSpPr txBox="1">
            <a:spLocks/>
          </p:cNvSpPr>
          <p:nvPr/>
        </p:nvSpPr>
        <p:spPr bwMode="auto">
          <a:xfrm>
            <a:off x="304801" y="84433"/>
            <a:ext cx="11048999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Cronograma: </a:t>
            </a:r>
            <a:r>
              <a:rPr lang="pt-BR" b="1" u="sng">
                <a:solidFill>
                  <a:schemeClr val="accent5">
                    <a:lumMod val="50000"/>
                  </a:schemeClr>
                </a:solidFill>
                <a:latin typeface="+mn-lt"/>
              </a:rPr>
              <a:t>processos específicos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19CBA7-178C-C8AB-D002-330994FF0850}"/>
              </a:ext>
            </a:extLst>
          </p:cNvPr>
          <p:cNvSpPr txBox="1"/>
          <p:nvPr/>
        </p:nvSpPr>
        <p:spPr>
          <a:xfrm>
            <a:off x="495299" y="4961756"/>
            <a:ext cx="11334749" cy="125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9738" lvl="1" indent="-35560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OBS: Reforço de orientação sobre Despesas com conservação e manutenção</a:t>
            </a:r>
          </a:p>
          <a:p>
            <a:pPr marL="896938" marR="0" lvl="2" indent="-3556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Atentar para a implementação da orientação aos setoriais que as dotações de conservação e manutenção do patrimônio da União sejam se identificadas em PO específico, conforme orientação do RPO.</a:t>
            </a:r>
          </a:p>
          <a:p>
            <a:pPr marL="896938" marR="0" lvl="2" indent="-3556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9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304800" y="828676"/>
            <a:ext cx="11525249" cy="5670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429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+mj-lt"/>
              <a:buAutoNum type="arabicPeriod" startAt="5"/>
              <a:tabLst/>
              <a:defRPr/>
            </a:pPr>
            <a:r>
              <a:rPr kumimoji="0" lang="pt-BR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Despesas Com Pessoal, Benefícios E Pensões Do Executivo 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Propostas da folha contratada serão carregadas nos SIOP pela SOF, nos momentos UO, OS e OC</a:t>
            </a:r>
            <a:r>
              <a:rPr lang="pt-BR" dirty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;</a:t>
            </a:r>
            <a:endParaRPr lang="pt-BR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Despesas para novo concursos, contratações temporárias e movimentação de pessoal, ACT, PDV e contratação de estatais, criação de cargos, reajustes de pessoal e de benefícios, serão alocadas posteriormente, após avaliação da SGP, SESGES e SEST, e aprovação da JEO</a:t>
            </a:r>
            <a:r>
              <a:rPr lang="pt-BR" dirty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;</a:t>
            </a:r>
            <a:endParaRPr lang="pt-BR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endParaRPr lang="pt-BR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  <a:p>
            <a:pPr marL="444500" marR="0" lvl="0" indent="-3429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+mj-lt"/>
              <a:buAutoNum type="arabicPeriod" startAt="5"/>
              <a:tabLst/>
              <a:defRPr/>
            </a:pPr>
            <a:r>
              <a:rPr kumimoji="0" lang="pt-BR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Despesas Com Pessoal, Benefícios E Pensões Dos Demais Poderes 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Propostas NÃO SERÃO carregadas nos SIOP pela SOF. Os órgãos setoriais farão a TODA captação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 limite para os detalhamentos serão os valores do PLOA 2022 para pessoal primária e financeira, benefícios e pensões</a:t>
            </a:r>
            <a:r>
              <a:rPr lang="pt-BR" dirty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.;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Se necessário, os setoriais DEVEM SOLICITAR REMANEJAMENTO DOS LIMITES, por mail, até o dia 2 dias úteis antes do encerramento da captação;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endParaRPr lang="pt-BR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  <a:p>
            <a:pPr marL="444500" marR="0" lvl="0" indent="-3429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+mj-lt"/>
              <a:buAutoNum type="arabicPeriod" startAt="5"/>
              <a:tabLst/>
              <a:defRPr/>
            </a:pPr>
            <a:r>
              <a:rPr kumimoji="0" lang="pt-BR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FCDF </a:t>
            </a:r>
          </a:p>
          <a:p>
            <a:pPr marL="844550" marR="0" lvl="1" indent="-285750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Propostas NÃO SERÃO carregadas nos SIOP pela SOF. O ME fará a TODA captação</a:t>
            </a:r>
            <a:r>
              <a:rPr lang="pt-BR" dirty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;</a:t>
            </a:r>
            <a:endParaRPr lang="pt-BR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Ofício será encaminhado até 29 de julho</a:t>
            </a: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t-BR" dirty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com captação </a:t>
            </a: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até </a:t>
            </a:r>
            <a:r>
              <a:rPr lang="pt-BR" dirty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12 de agosto;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Limites e demais orientações constarão </a:t>
            </a: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do </a:t>
            </a:r>
            <a:r>
              <a:rPr lang="pt-BR" dirty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ofício</a:t>
            </a: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;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752F6B2-96C4-B62B-E70D-EF39D9E371F6}"/>
              </a:ext>
            </a:extLst>
          </p:cNvPr>
          <p:cNvSpPr txBox="1">
            <a:spLocks/>
          </p:cNvSpPr>
          <p:nvPr/>
        </p:nvSpPr>
        <p:spPr bwMode="auto">
          <a:xfrm>
            <a:off x="304801" y="84433"/>
            <a:ext cx="11048999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Cronograma: </a:t>
            </a:r>
            <a:r>
              <a:rPr lang="pt-BR" b="1" u="sng">
                <a:solidFill>
                  <a:schemeClr val="accent5">
                    <a:lumMod val="50000"/>
                  </a:schemeClr>
                </a:solidFill>
                <a:latin typeface="+mn-lt"/>
              </a:rPr>
              <a:t>Despesas com pessoal, pensões e Benefícios</a:t>
            </a:r>
          </a:p>
        </p:txBody>
      </p:sp>
    </p:spTree>
    <p:extLst>
      <p:ext uri="{BB962C8B-B14F-4D97-AF65-F5344CB8AC3E}">
        <p14:creationId xmlns:p14="http://schemas.microsoft.com/office/powerpoint/2010/main" val="2402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304800" y="828676"/>
            <a:ext cx="11525249" cy="4943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429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+mj-lt"/>
              <a:buAutoNum type="arabicPeriod" startAt="8"/>
              <a:tabLst/>
              <a:defRPr/>
            </a:pPr>
            <a:r>
              <a:rPr kumimoji="0" lang="pt-BR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Anexo V – 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Nova funcionalidade no SIOP captar informações dos DEMAIS PODERES, FCDF, DEFESA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As demais informações do Poder Executivo, serão incluídas em conjunto pela SOF, SEGES e SGP</a:t>
            </a:r>
          </a:p>
          <a:p>
            <a:pPr marL="844550" lvl="1" indent="-285750" algn="just">
              <a:lnSpc>
                <a:spcPct val="106000"/>
              </a:lnSpc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defRPr/>
            </a:pPr>
            <a:endParaRPr lang="pt-BR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  <a:p>
            <a:pPr marL="444500" marR="0" lvl="0" indent="-34290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+mj-lt"/>
              <a:buAutoNum type="arabicPeriod" startAt="8"/>
              <a:tabLst/>
              <a:defRPr/>
            </a:pPr>
            <a:r>
              <a:rPr kumimoji="0" lang="pt-BR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Informações complementares de benefícios </a:t>
            </a:r>
          </a:p>
          <a:p>
            <a:pPr marL="844550" marR="0" lvl="1" indent="-285750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Nova funcionalidade no SIOP captar informações dos DEMAIS PODERES, FCDF, DEFESA, quanto ao número de beneficiários, custo médio e valor per capita, número e da data do ato legal autorizativo do referido valor per capita;</a:t>
            </a:r>
          </a:p>
          <a:p>
            <a:pPr marL="844550" marR="0" lvl="1" indent="-285750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pt-BR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As demais informações do Poder Executivo, serão incluídas em conjunto pela SOF e SGP</a:t>
            </a:r>
          </a:p>
          <a:p>
            <a:pPr marL="844550" marR="0" lvl="1" indent="-285750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lang="pt-BR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  <a:p>
            <a:pPr marL="10160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Tx/>
              <a:buNone/>
              <a:tabLst/>
              <a:defRPr/>
            </a:pPr>
            <a:endParaRPr kumimoji="0" lang="pt-B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752F6B2-96C4-B62B-E70D-EF39D9E371F6}"/>
              </a:ext>
            </a:extLst>
          </p:cNvPr>
          <p:cNvSpPr txBox="1">
            <a:spLocks/>
          </p:cNvSpPr>
          <p:nvPr/>
        </p:nvSpPr>
        <p:spPr bwMode="auto">
          <a:xfrm>
            <a:off x="304801" y="84433"/>
            <a:ext cx="11048999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Cronograma: </a:t>
            </a:r>
            <a:r>
              <a:rPr lang="pt-BR" b="1" u="sng">
                <a:solidFill>
                  <a:schemeClr val="accent5">
                    <a:lumMod val="50000"/>
                  </a:schemeClr>
                </a:solidFill>
                <a:latin typeface="+mn-lt"/>
              </a:rPr>
              <a:t>Despesas com pessoal, pensões e Benefícios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66A5EA-9BE2-154A-6AE9-CB06A2B1C27A}"/>
              </a:ext>
            </a:extLst>
          </p:cNvPr>
          <p:cNvSpPr txBox="1"/>
          <p:nvPr/>
        </p:nvSpPr>
        <p:spPr>
          <a:xfrm>
            <a:off x="2064327" y="401781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SERÃO ENCAMINHADAS INFORMAÇÕES DETALHADAS POSTERIORMENTE</a:t>
            </a:r>
          </a:p>
        </p:txBody>
      </p:sp>
    </p:spTree>
    <p:extLst>
      <p:ext uri="{BB962C8B-B14F-4D97-AF65-F5344CB8AC3E}">
        <p14:creationId xmlns:p14="http://schemas.microsoft.com/office/powerpoint/2010/main" val="18123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FBA6D33-AEAB-49D8-83E5-D5C3CCD3D3D9}"/>
              </a:ext>
            </a:extLst>
          </p:cNvPr>
          <p:cNvSpPr txBox="1">
            <a:spLocks/>
          </p:cNvSpPr>
          <p:nvPr/>
        </p:nvSpPr>
        <p:spPr bwMode="auto">
          <a:xfrm>
            <a:off x="479375" y="84433"/>
            <a:ext cx="11599735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+mn-lt"/>
              </a:rPr>
              <a:t>Diretrizes Gerais: </a:t>
            </a:r>
            <a:r>
              <a:rPr lang="pt-BR" b="1" u="sng">
                <a:solidFill>
                  <a:srgbClr val="002060"/>
                </a:solidFill>
                <a:latin typeface="+mn-lt"/>
              </a:rPr>
              <a:t>alocação de recursos</a:t>
            </a:r>
          </a:p>
        </p:txBody>
      </p:sp>
      <p:sp>
        <p:nvSpPr>
          <p:cNvPr id="5" name="Google Shape;110;p15">
            <a:extLst>
              <a:ext uri="{FF2B5EF4-FFF2-40B4-BE49-F238E27FC236}">
                <a16:creationId xmlns:a16="http://schemas.microsoft.com/office/drawing/2014/main" id="{26BC6589-6045-47BE-BD2F-81C6324D39AC}"/>
              </a:ext>
            </a:extLst>
          </p:cNvPr>
          <p:cNvSpPr txBox="1"/>
          <p:nvPr/>
        </p:nvSpPr>
        <p:spPr>
          <a:xfrm>
            <a:off x="314633" y="796412"/>
            <a:ext cx="11764478" cy="5977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>
                <a:latin typeface="+mn-lt"/>
              </a:rPr>
              <a:t>Atentar para as </a:t>
            </a:r>
            <a:r>
              <a:rPr lang="pt-BR" sz="1800" b="1">
                <a:latin typeface="+mn-lt"/>
              </a:rPr>
              <a:t>diretrizes/regras do PLDO-2023 e das demais orientações técnicas</a:t>
            </a:r>
            <a:r>
              <a:rPr lang="pt-BR" sz="1800">
                <a:latin typeface="+mn-lt"/>
              </a:rPr>
              <a:t>, em especial </a:t>
            </a:r>
            <a:r>
              <a:rPr lang="pt-BR" sz="1800" b="1">
                <a:latin typeface="+mn-lt"/>
              </a:rPr>
              <a:t>a observância</a:t>
            </a:r>
            <a:r>
              <a:rPr lang="pt-BR" sz="1800">
                <a:latin typeface="+mn-lt"/>
              </a:rPr>
              <a:t>:</a:t>
            </a: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r>
              <a:rPr lang="pt-BR" sz="1800" b="1">
                <a:solidFill>
                  <a:schemeClr val="dk1"/>
                </a:solidFill>
                <a:latin typeface="+mn-lt"/>
                <a:cs typeface="Arial"/>
              </a:rPr>
              <a:t>das Metas e prioridades: </a:t>
            </a:r>
            <a:r>
              <a:rPr lang="pt-BR" sz="1800">
                <a:solidFill>
                  <a:schemeClr val="dk1"/>
                </a:solidFill>
                <a:latin typeface="+mn-lt"/>
                <a:cs typeface="Arial"/>
              </a:rPr>
              <a:t>as despesas primárias obrigatórias e as de funcionamento dos órgãos e os investimentos plurianuais em andamento;</a:t>
            </a:r>
          </a:p>
          <a:p>
            <a:pPr marL="457200" indent="-355600" algn="just">
              <a:spcBef>
                <a:spcPts val="600"/>
              </a:spcBef>
              <a:buFont typeface="Wingdings,Sans-Serif"/>
              <a:buChar char="ü"/>
            </a:pPr>
            <a:r>
              <a:rPr lang="pt-BR" sz="1800">
                <a:solidFill>
                  <a:schemeClr val="dk1"/>
                </a:solidFill>
                <a:latin typeface="+mn-lt"/>
              </a:rPr>
              <a:t>da necessidade de </a:t>
            </a:r>
            <a:r>
              <a:rPr lang="pt-BR" sz="1800" b="1">
                <a:solidFill>
                  <a:schemeClr val="dk1"/>
                </a:solidFill>
                <a:latin typeface="+mn-lt"/>
              </a:rPr>
              <a:t>refletir o planejamento e prioridades do órgão, bem como qualidade do gasto, dada a restrição orçamentária;</a:t>
            </a: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r>
              <a:rPr lang="pt-BR" sz="1800">
                <a:solidFill>
                  <a:schemeClr val="dk1"/>
                </a:solidFill>
                <a:latin typeface="+mn-lt"/>
                <a:ea typeface="+mn-lt"/>
              </a:rPr>
              <a:t>d</a:t>
            </a:r>
            <a:r>
              <a:rPr lang="pt-BR" sz="1800">
                <a:solidFill>
                  <a:schemeClr val="dk1"/>
                </a:solidFill>
                <a:latin typeface="+mn-lt"/>
                <a:ea typeface="+mn-lt"/>
                <a:cs typeface="Arial"/>
              </a:rPr>
              <a:t>a necessidade de </a:t>
            </a:r>
            <a:r>
              <a:rPr lang="pt-BR" sz="1800" b="1">
                <a:solidFill>
                  <a:schemeClr val="dk1"/>
                </a:solidFill>
                <a:latin typeface="+mn-lt"/>
                <a:ea typeface="+mn-lt"/>
                <a:cs typeface="Arial"/>
              </a:rPr>
              <a:t>considerar as informações sobre execução física </a:t>
            </a:r>
            <a:r>
              <a:rPr lang="pt-BR" sz="1800">
                <a:solidFill>
                  <a:schemeClr val="dk1"/>
                </a:solidFill>
                <a:latin typeface="+mn-lt"/>
                <a:ea typeface="+mn-lt"/>
                <a:cs typeface="Arial"/>
              </a:rPr>
              <a:t>das ações, e os </a:t>
            </a:r>
            <a:r>
              <a:rPr lang="pt-BR" sz="1800" b="1">
                <a:solidFill>
                  <a:schemeClr val="dk1"/>
                </a:solidFill>
                <a:latin typeface="+mn-lt"/>
                <a:ea typeface="+mn-lt"/>
                <a:cs typeface="Arial"/>
              </a:rPr>
              <a:t>resultados de avaliações e do monitoramento de políticas e programas;</a:t>
            </a: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r>
              <a:rPr lang="pt-BR" sz="1800" b="1">
                <a:solidFill>
                  <a:schemeClr val="dk1"/>
                </a:solidFill>
                <a:latin typeface="+mn-lt"/>
                <a:ea typeface="+mn-lt"/>
                <a:cs typeface="Arial"/>
              </a:rPr>
              <a:t>d</a:t>
            </a:r>
            <a:r>
              <a:rPr lang="pt-BR" sz="1800">
                <a:solidFill>
                  <a:schemeClr val="dk1"/>
                </a:solidFill>
                <a:latin typeface="+mn-lt"/>
                <a:ea typeface="+mn-lt"/>
                <a:cs typeface="Arial"/>
              </a:rPr>
              <a:t>as</a:t>
            </a:r>
            <a:r>
              <a:rPr lang="pt-BR" sz="1800" b="1">
                <a:solidFill>
                  <a:schemeClr val="dk1"/>
                </a:solidFill>
                <a:latin typeface="+mn-lt"/>
                <a:ea typeface="+mn-lt"/>
                <a:cs typeface="Arial"/>
              </a:rPr>
              <a:t> diretrizes específicas destacadas nos ofícios dos órgãos;</a:t>
            </a: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r>
              <a:rPr lang="pt-BR" sz="1800">
                <a:solidFill>
                  <a:schemeClr val="dk1"/>
                </a:solidFill>
                <a:latin typeface="+mn-lt"/>
                <a:ea typeface="+mn-lt"/>
                <a:cs typeface="Arial"/>
              </a:rPr>
              <a:t>da </a:t>
            </a:r>
            <a:r>
              <a:rPr lang="pt-BR" sz="1800" b="1">
                <a:solidFill>
                  <a:schemeClr val="dk1"/>
                </a:solidFill>
                <a:latin typeface="+mn-lt"/>
                <a:ea typeface="+mn-lt"/>
                <a:cs typeface="Arial"/>
              </a:rPr>
              <a:t>discriminação de certas despesas em categorias de programação </a:t>
            </a:r>
            <a:r>
              <a:rPr lang="pt-BR" sz="1800">
                <a:solidFill>
                  <a:schemeClr val="dk1"/>
                </a:solidFill>
                <a:latin typeface="+mn-lt"/>
                <a:ea typeface="+mn-lt"/>
                <a:cs typeface="Arial"/>
              </a:rPr>
              <a:t>específicas;</a:t>
            </a:r>
            <a:endParaRPr lang="pt-BR" sz="1800" b="1">
              <a:solidFill>
                <a:schemeClr val="dk1"/>
              </a:solidFill>
              <a:latin typeface="+mn-lt"/>
              <a:cs typeface="Arial"/>
            </a:endParaRP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r>
              <a:rPr lang="pt-BR" sz="1800">
                <a:solidFill>
                  <a:schemeClr val="dk1"/>
                </a:solidFill>
                <a:latin typeface="+mn-lt"/>
                <a:ea typeface="+mn-lt"/>
                <a:cs typeface="Arial"/>
              </a:rPr>
              <a:t>da </a:t>
            </a:r>
            <a:r>
              <a:rPr lang="pt-BR" sz="1800" b="1">
                <a:solidFill>
                  <a:schemeClr val="dk1"/>
                </a:solidFill>
                <a:latin typeface="+mn-lt"/>
                <a:ea typeface="+mn-lt"/>
                <a:cs typeface="Arial"/>
              </a:rPr>
              <a:t>proporção mínima para a continuidade dos investimentos em andamento;</a:t>
            </a: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r>
              <a:rPr lang="pt-BR" sz="1800">
                <a:solidFill>
                  <a:schemeClr val="dk1"/>
                </a:solidFill>
                <a:latin typeface="+mn-lt"/>
                <a:ea typeface="+mn-lt"/>
                <a:cs typeface="Arial"/>
              </a:rPr>
              <a:t>das </a:t>
            </a:r>
            <a:r>
              <a:rPr lang="pt-BR" sz="1800" b="1">
                <a:solidFill>
                  <a:schemeClr val="dk1"/>
                </a:solidFill>
                <a:latin typeface="+mn-lt"/>
                <a:ea typeface="+mn-lt"/>
                <a:cs typeface="Arial"/>
              </a:rPr>
              <a:t>vedações de destinação de recursos </a:t>
            </a:r>
            <a:r>
              <a:rPr lang="pt-BR" sz="1800">
                <a:solidFill>
                  <a:schemeClr val="dk1"/>
                </a:solidFill>
                <a:latin typeface="+mn-lt"/>
                <a:ea typeface="+mn-lt"/>
                <a:cs typeface="Arial"/>
              </a:rPr>
              <a:t>para atender as determinadas despesas;</a:t>
            </a: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r>
              <a:rPr lang="pt-BR" sz="1800">
                <a:solidFill>
                  <a:schemeClr val="dk1"/>
                </a:solidFill>
                <a:latin typeface="+mn-lt"/>
                <a:ea typeface="+mn-lt"/>
                <a:cs typeface="Arial"/>
              </a:rPr>
              <a:t>das </a:t>
            </a:r>
            <a:r>
              <a:rPr lang="pt-BR" sz="1800" b="1">
                <a:solidFill>
                  <a:schemeClr val="dk1"/>
                </a:solidFill>
                <a:latin typeface="+mn-lt"/>
                <a:ea typeface="+mn-lt"/>
                <a:cs typeface="Arial"/>
              </a:rPr>
              <a:t>condições para inclusão de ações e subtítulos novos ;</a:t>
            </a: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r>
              <a:rPr lang="pt-BR" sz="1800">
                <a:solidFill>
                  <a:schemeClr val="dk1"/>
                </a:solidFill>
                <a:latin typeface="+mn-lt"/>
                <a:ea typeface="+mn-lt"/>
                <a:cs typeface="Arial"/>
              </a:rPr>
              <a:t>das regras de </a:t>
            </a:r>
            <a:r>
              <a:rPr lang="pt-BR" sz="1800" b="1">
                <a:solidFill>
                  <a:schemeClr val="dk1"/>
                </a:solidFill>
                <a:latin typeface="+mn-lt"/>
                <a:ea typeface="+mn-lt"/>
                <a:cs typeface="Arial"/>
              </a:rPr>
              <a:t>transferências ao setor privado;</a:t>
            </a: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r>
              <a:rPr lang="pt-BR" sz="1800">
                <a:effectLst/>
                <a:latin typeface="+mn-lt"/>
                <a:ea typeface="Times New Roman" panose="02020603050405020304" pitchFamily="18" charset="0"/>
              </a:rPr>
              <a:t>das demais orientações comunicadas, constantes no </a:t>
            </a:r>
            <a:r>
              <a:rPr lang="pt-B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pt-BR" sz="1800" u="sng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hlinkClick r:id="rId3"/>
              </a:rPr>
              <a:t>Roteiro de análise qualitativa para o PLOA 2023</a:t>
            </a:r>
            <a:r>
              <a:rPr lang="pt-BR" sz="1800">
                <a:effectLst/>
                <a:latin typeface="+mn-lt"/>
                <a:ea typeface="Times New Roman" panose="02020603050405020304" pitchFamily="18" charset="0"/>
                <a:hlinkClick r:id="rId3"/>
              </a:rPr>
              <a:t> </a:t>
            </a:r>
            <a:r>
              <a:rPr lang="pt-BR" sz="1800">
                <a:effectLst/>
                <a:latin typeface="+mn-lt"/>
                <a:ea typeface="Times New Roman" panose="02020603050405020304" pitchFamily="18" charset="0"/>
              </a:rPr>
              <a:t>e no</a:t>
            </a:r>
            <a:r>
              <a:rPr lang="pt-B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pt-BR" sz="1800" u="sng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hlinkClick r:id="rId4"/>
              </a:rPr>
              <a:t>MTO</a:t>
            </a:r>
            <a:r>
              <a:rPr lang="pt-B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</a:t>
            </a:r>
            <a:endParaRPr lang="pt-BR" sz="1800">
              <a:solidFill>
                <a:schemeClr val="tx1"/>
              </a:solidFill>
              <a:latin typeface="+mn-lt"/>
            </a:endParaRPr>
          </a:p>
          <a:p>
            <a:pPr marL="457200" indent="-355600" algn="just">
              <a:spcBef>
                <a:spcPts val="600"/>
              </a:spcBef>
              <a:spcAft>
                <a:spcPts val="600"/>
              </a:spcAft>
              <a:buFont typeface="Wingdings,Sans-Serif"/>
              <a:buChar char="ü"/>
            </a:pPr>
            <a:endParaRPr lang="pt-BR" sz="1200">
              <a:solidFill>
                <a:schemeClr val="dk1"/>
              </a:solidFill>
              <a:latin typeface="+mn-lt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97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164757" y="828000"/>
            <a:ext cx="11832933" cy="588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7350" indent="-285750" algn="just" defTabSz="917575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 dirty="0">
                <a:ea typeface="Calibri"/>
                <a:cs typeface="Calibri"/>
                <a:sym typeface="Calibri"/>
              </a:rPr>
              <a:t>Desde a LDO-2020, exige-se que </a:t>
            </a:r>
            <a:r>
              <a:rPr lang="pt-BR" sz="1600" b="1" dirty="0">
                <a:ea typeface="Calibri"/>
                <a:cs typeface="Calibri"/>
                <a:sym typeface="Calibri"/>
              </a:rPr>
              <a:t>a elaboração da proposta considere as informações sobre a execução física </a:t>
            </a:r>
            <a:r>
              <a:rPr lang="pt-BR" sz="1600" dirty="0">
                <a:ea typeface="Calibri"/>
                <a:cs typeface="Calibri"/>
                <a:sym typeface="Calibri"/>
              </a:rPr>
              <a:t>das ações orçamentárias, </a:t>
            </a:r>
            <a:r>
              <a:rPr lang="pt-BR" sz="1600" b="1" dirty="0">
                <a:ea typeface="Calibri"/>
                <a:cs typeface="Calibri"/>
                <a:sym typeface="Calibri"/>
              </a:rPr>
              <a:t>e os resultados de avaliações e monitoramento </a:t>
            </a:r>
            <a:r>
              <a:rPr lang="pt-BR" sz="1600" dirty="0">
                <a:ea typeface="Calibri"/>
                <a:cs typeface="Calibri"/>
                <a:sym typeface="Calibri"/>
              </a:rPr>
              <a:t>de políticas públicas e programas de governo.</a:t>
            </a:r>
          </a:p>
          <a:p>
            <a:pPr marL="387350" indent="-285750" algn="just" defTabSz="917575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 dirty="0">
                <a:ea typeface="Calibri"/>
                <a:cs typeface="Calibri"/>
                <a:sym typeface="Calibri"/>
              </a:rPr>
              <a:t>A partir da emenda à Constituição nº 109 de 2021, imputa-se à administração pública o dever de realizar e divulgar a avaliação das políticas públicas na forma da lei, cabendo às leis orçamentárias observarem, no que couber, os resultados dessas avaliações (art. 37, §16, e art. 165, § 16, da CF).</a:t>
            </a:r>
          </a:p>
          <a:p>
            <a:pPr marL="387350" indent="-285750" algn="just" defTabSz="917575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 dirty="0">
                <a:ea typeface="Calibri"/>
                <a:cs typeface="Calibri"/>
                <a:sym typeface="Calibri"/>
              </a:rPr>
              <a:t>Dessa forma, </a:t>
            </a:r>
            <a:r>
              <a:rPr lang="pt-BR" sz="1600" b="1" dirty="0">
                <a:ea typeface="Calibri"/>
                <a:cs typeface="Calibri"/>
                <a:sym typeface="Calibri"/>
              </a:rPr>
              <a:t>as Unidades e Órgãos devem considerar essas informações na elaboração das propostas qualitativa e quantitativa;</a:t>
            </a:r>
          </a:p>
          <a:p>
            <a:pPr marL="387350" indent="-285750" algn="just" defTabSz="917575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SOF consolidou </a:t>
            </a:r>
            <a:r>
              <a:rPr lang="pt-BR" sz="1600" dirty="0">
                <a:ea typeface="Calibri"/>
                <a:cs typeface="Calibri"/>
                <a:sym typeface="Calibri"/>
              </a:rPr>
              <a:t>alguns dos principais resultados de execução física e de avaliações na seguinte página: </a:t>
            </a:r>
            <a:r>
              <a:rPr lang="pt-BR" sz="1600" b="0" i="0" dirty="0">
                <a:effectLst/>
                <a:hlinkClick r:id="rId3"/>
              </a:rPr>
              <a:t>https://www1.siop.planejamento.gov.br/siopdoc/doku.php/ploa:insumos_avaliacoes</a:t>
            </a:r>
            <a:r>
              <a:rPr lang="pt-BR" sz="1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387350" indent="-285750" algn="just" defTabSz="917575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Constam da página, produtos relevantes sobre:</a:t>
            </a:r>
          </a:p>
          <a:p>
            <a:pPr marL="844550" lvl="1" indent="-285750" algn="just" defTabSz="917575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2B73B7"/>
                </a:solidFill>
                <a:effectLst/>
                <a:hlinkClick r:id="rId4"/>
              </a:rPr>
              <a:t>Painel do acompanhamento físico-financeiro</a:t>
            </a:r>
            <a:r>
              <a:rPr lang="pt-BR" sz="1400" b="0" i="0" u="none" strike="noStrike" dirty="0">
                <a:solidFill>
                  <a:srgbClr val="2B73B7"/>
                </a:solidFill>
                <a:effectLst/>
              </a:rPr>
              <a:t>;</a:t>
            </a:r>
            <a:endParaRPr lang="pt-BR" sz="1400" dirty="0">
              <a:solidFill>
                <a:srgbClr val="333333"/>
              </a:solidFill>
            </a:endParaRPr>
          </a:p>
          <a:p>
            <a:pPr marL="844550" lvl="1" indent="-285750" algn="just" defTabSz="917575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2B73B7"/>
                </a:solidFill>
                <a:effectLst/>
                <a:hlinkClick r:id="rId5"/>
              </a:rPr>
              <a:t>Resultados intermediários e monitoramento do Plano </a:t>
            </a:r>
            <a:r>
              <a:rPr lang="pt-BR" sz="1400" dirty="0">
                <a:solidFill>
                  <a:srgbClr val="2B73B7"/>
                </a:solidFill>
                <a:hlinkClick r:id="rId5"/>
              </a:rPr>
              <a:t>Plurianual 2020-2023</a:t>
            </a:r>
            <a:r>
              <a:rPr lang="pt-BR" sz="1400" dirty="0">
                <a:solidFill>
                  <a:srgbClr val="2B73B7"/>
                </a:solidFill>
              </a:rPr>
              <a:t>;</a:t>
            </a:r>
            <a:endParaRPr lang="pt-BR" sz="1400" dirty="0">
              <a:solidFill>
                <a:srgbClr val="333333"/>
              </a:solidFill>
            </a:endParaRPr>
          </a:p>
          <a:p>
            <a:pPr marL="844550" lvl="1" indent="-285750" algn="just" defTabSz="917575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2B73B7"/>
                </a:solidFill>
                <a:effectLst/>
                <a:hlinkClick r:id="rId6"/>
              </a:rPr>
              <a:t>Avaliações do Conselho de Monitoramento e Avaliação de Políticas Públicas (CMAP)</a:t>
            </a:r>
            <a:r>
              <a:rPr lang="pt-BR" sz="1400" b="0" i="0" u="none" strike="noStrike" dirty="0">
                <a:solidFill>
                  <a:srgbClr val="2B73B7"/>
                </a:solidFill>
                <a:effectLst/>
              </a:rPr>
              <a:t>;</a:t>
            </a:r>
          </a:p>
          <a:p>
            <a:pPr marL="361950" lvl="1" indent="-271463" algn="just" defTabSz="917575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</a:rPr>
              <a:t>Encaminhamos, também em anexo aos ofícios de referenciais, os </a:t>
            </a:r>
            <a:r>
              <a:rPr lang="pt-BR" sz="1600" b="1" i="0" dirty="0">
                <a:effectLst/>
              </a:rPr>
              <a:t>Boletins de Monitoramento do PPA 2020-2023 (ano base 2021), com informações sobre o desempenho dos programas finalísticos sob responsabilidade desse Órgão Setorial. </a:t>
            </a:r>
          </a:p>
          <a:p>
            <a:pPr marL="361950" lvl="1" indent="-271463" algn="just" defTabSz="917575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 b="0" i="0" dirty="0">
                <a:effectLst/>
              </a:rPr>
              <a:t>Caso o órgão considere que </a:t>
            </a:r>
            <a:r>
              <a:rPr lang="pt-BR" sz="1600" b="1" i="0" dirty="0">
                <a:effectLst/>
              </a:rPr>
              <a:t>alguma meta ou resultado intermediário teve desempenho insatisfatório, recomenda-se avaliar, no âmbito da elaboração da proposta orçamentária, medidas a serem tomadas para melhorar o resultado</a:t>
            </a:r>
            <a:r>
              <a:rPr lang="pt-BR" sz="1600" b="0" i="0" dirty="0">
                <a:effectLst/>
              </a:rPr>
              <a:t>, em observância ao previsto no § 16 do art. 165 e §16 do art. 37 da Constituição Federal, no inciso III do art. 16 do PLDO 2023 e no inciso III do art. 3º da Portaria SOF/SETO/ME nº 2.929/2022, visando </a:t>
            </a:r>
            <a:r>
              <a:rPr lang="pt-BR" sz="1600" b="1" i="0" dirty="0">
                <a:effectLst/>
              </a:rPr>
              <a:t>alcançar os objetivos e metas estabelecidos no PPA</a:t>
            </a:r>
            <a:r>
              <a:rPr lang="pt-BR" sz="1600" b="0" i="0" dirty="0">
                <a:effectLst/>
              </a:rPr>
              <a:t>, como por exemplo: </a:t>
            </a:r>
            <a:r>
              <a:rPr lang="pt-BR" sz="1600" b="1" i="0" dirty="0">
                <a:effectLst/>
              </a:rPr>
              <a:t>realocação de recursos entre áreas do órgão; revisão do desenho e marco legal da política pública; revisão da forma de implementação, entre outras.</a:t>
            </a:r>
            <a:endParaRPr lang="pt-BR" sz="1600" b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2;p14">
            <a:extLst>
              <a:ext uri="{FF2B5EF4-FFF2-40B4-BE49-F238E27FC236}">
                <a16:creationId xmlns:a16="http://schemas.microsoft.com/office/drawing/2014/main" id="{B92E577B-E288-4831-8BFC-97F632D29D4D}"/>
              </a:ext>
            </a:extLst>
          </p:cNvPr>
          <p:cNvSpPr/>
          <p:nvPr/>
        </p:nvSpPr>
        <p:spPr>
          <a:xfrm>
            <a:off x="742950" y="10200"/>
            <a:ext cx="1144905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/>
          <a:p>
            <a:r>
              <a:rPr lang="pt-BR" sz="33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Orientações Gerais: </a:t>
            </a:r>
            <a:r>
              <a:rPr lang="pt-BR" sz="3300" b="1" u="sng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Integração entre avaliação e elaboração</a:t>
            </a:r>
            <a:endParaRPr lang="pt-BR" sz="3300" b="1" u="sng" strike="noStrike" cap="none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679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1e391b-db55-4a39-9536-57185c8e27f3">
      <UserInfo>
        <DisplayName>MÁRCIO LUIZ DE ALBUQUERQUE OLIVEIRA</DisplayName>
        <AccountId>47</AccountId>
        <AccountType/>
      </UserInfo>
      <UserInfo>
        <DisplayName>GLÁUCIO RAFAEL DA ROCHA CHARÃO</DisplayName>
        <AccountId>14</AccountId>
        <AccountType/>
      </UserInfo>
    </SharedWithUsers>
    <TaxCatchAll xmlns="b31e391b-db55-4a39-9536-57185c8e27f3" xsi:nil="true"/>
    <lcf76f155ced4ddcb4097134ff3c332f xmlns="7493bf09-224c-49f2-ba2a-b1f9b45c647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028A2AFCBCA74A82B6A95CCC6EF00B" ma:contentTypeVersion="16" ma:contentTypeDescription="Crie um novo documento." ma:contentTypeScope="" ma:versionID="4541ad0991f1440708d05f137d2ceaf0">
  <xsd:schema xmlns:xsd="http://www.w3.org/2001/XMLSchema" xmlns:xs="http://www.w3.org/2001/XMLSchema" xmlns:p="http://schemas.microsoft.com/office/2006/metadata/properties" xmlns:ns2="7493bf09-224c-49f2-ba2a-b1f9b45c647a" xmlns:ns3="b31e391b-db55-4a39-9536-57185c8e27f3" targetNamespace="http://schemas.microsoft.com/office/2006/metadata/properties" ma:root="true" ma:fieldsID="3c6bd679acc5182f5ccbb0a438f9f014" ns2:_="" ns3:_="">
    <xsd:import namespace="7493bf09-224c-49f2-ba2a-b1f9b45c647a"/>
    <xsd:import namespace="b31e391b-db55-4a39-9536-57185c8e27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3bf09-224c-49f2-ba2a-b1f9b45c6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e391b-db55-4a39-9536-57185c8e27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fe1bde-1405-466a-8a49-2f149fa6b2ce}" ma:internalName="TaxCatchAll" ma:showField="CatchAllData" ma:web="b31e391b-db55-4a39-9536-57185c8e27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B5751E-8EA2-428F-B4A0-81AF5595F4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B5E207-2F91-432E-940E-6AC80AD947BD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7493bf09-224c-49f2-ba2a-b1f9b45c647a"/>
    <ds:schemaRef ds:uri="http://purl.org/dc/dcmitype/"/>
    <ds:schemaRef ds:uri="http://purl.org/dc/elements/1.1/"/>
    <ds:schemaRef ds:uri="http://schemas.microsoft.com/office/infopath/2007/PartnerControls"/>
    <ds:schemaRef ds:uri="b31e391b-db55-4a39-9536-57185c8e27f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D20D0CB-FA7D-4769-BCEA-9213C9438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93bf09-224c-49f2-ba2a-b1f9b45c647a"/>
    <ds:schemaRef ds:uri="b31e391b-db55-4a39-9536-57185c8e27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2898</Words>
  <Application>Microsoft Office PowerPoint</Application>
  <PresentationFormat>Widescreen</PresentationFormat>
  <Paragraphs>204</Paragraphs>
  <Slides>20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Wingdings,Sans-Serif</vt:lpstr>
      <vt:lpstr>Tema do Office</vt:lpstr>
      <vt:lpstr>Apresentação do PowerPoint</vt:lpstr>
      <vt:lpstr>Roteiro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03699398161</dc:creator>
  <cp:lastModifiedBy>EDIMILSON TORRES DE OLIVEIRA NETO</cp:lastModifiedBy>
  <cp:revision>3</cp:revision>
  <cp:lastPrinted>2019-06-04T21:07:08Z</cp:lastPrinted>
  <dcterms:created xsi:type="dcterms:W3CDTF">2016-01-05T17:48:35Z</dcterms:created>
  <dcterms:modified xsi:type="dcterms:W3CDTF">2022-07-01T20:22:34Z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0x01010093028A2AFCBCA74A82B6A95CCC6EF00B</vt:lpwstr>
  </property>
  <property fmtid="{D5CDD505-2E9C-101B-9397-08002B2CF9AE}" pid="3" name="MediaServiceImageTags">
    <vt:lpwstr/>
  </property>
</Properties>
</file>