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189" r:id="rId1"/>
  </p:sldMasterIdLst>
  <p:notesMasterIdLst>
    <p:notesMasterId r:id="rId33"/>
  </p:notesMasterIdLst>
  <p:handoutMasterIdLst>
    <p:handoutMasterId r:id="rId34"/>
  </p:handoutMasterIdLst>
  <p:sldIdLst>
    <p:sldId id="673" r:id="rId2"/>
    <p:sldId id="674" r:id="rId3"/>
    <p:sldId id="844" r:id="rId4"/>
    <p:sldId id="472" r:id="rId5"/>
    <p:sldId id="757" r:id="rId6"/>
    <p:sldId id="794" r:id="rId7"/>
    <p:sldId id="804" r:id="rId8"/>
    <p:sldId id="823" r:id="rId9"/>
    <p:sldId id="774" r:id="rId10"/>
    <p:sldId id="750" r:id="rId11"/>
    <p:sldId id="658" r:id="rId12"/>
    <p:sldId id="762" r:id="rId13"/>
    <p:sldId id="777" r:id="rId14"/>
    <p:sldId id="656" r:id="rId15"/>
    <p:sldId id="842" r:id="rId16"/>
    <p:sldId id="839" r:id="rId17"/>
    <p:sldId id="841" r:id="rId18"/>
    <p:sldId id="826" r:id="rId19"/>
    <p:sldId id="827" r:id="rId20"/>
    <p:sldId id="843" r:id="rId21"/>
    <p:sldId id="776" r:id="rId22"/>
    <p:sldId id="833" r:id="rId23"/>
    <p:sldId id="840" r:id="rId24"/>
    <p:sldId id="835" r:id="rId25"/>
    <p:sldId id="836" r:id="rId26"/>
    <p:sldId id="838" r:id="rId27"/>
    <p:sldId id="474" r:id="rId28"/>
    <p:sldId id="475" r:id="rId29"/>
    <p:sldId id="747" r:id="rId30"/>
    <p:sldId id="767" r:id="rId31"/>
    <p:sldId id="448" r:id="rId32"/>
  </p:sldIdLst>
  <p:sldSz cx="12192000" cy="6858000"/>
  <p:notesSz cx="6858000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79646"/>
    <a:srgbClr val="00B050"/>
    <a:srgbClr val="92D050"/>
    <a:srgbClr val="BFBFBF"/>
    <a:srgbClr val="CFCFCF"/>
    <a:srgbClr val="C0504D"/>
    <a:srgbClr val="8FA3D8"/>
    <a:srgbClr val="FF7C80"/>
    <a:srgbClr val="6B8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9CE6D6-CA88-40F3-A7D1-06F5C94E6D00}" v="66" dt="2023-05-15T21:08:18.010"/>
    <p1510:client id="{B2467656-138F-4534-9F4D-53FCA12B0B8C}" v="3593" dt="2023-05-15T17:46:31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FA0F1-975E-4835-9898-C8C6237E55B9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01099C9C-0401-4765-A10E-F5EAEAF6887D}">
      <dgm:prSet custT="1"/>
      <dgm:spPr/>
      <dgm:t>
        <a:bodyPr/>
        <a:lstStyle/>
        <a:p>
          <a:r>
            <a:rPr lang="pt-BR" sz="1200" b="1">
              <a:latin typeface="+mj-lt"/>
              <a:ea typeface="Times New Roman" panose="02020603050405020304" pitchFamily="18" charset="0"/>
            </a:rPr>
            <a:t>Envio do PLDO-2024</a:t>
          </a:r>
          <a:r>
            <a:rPr lang="pt-BR" sz="1200">
              <a:latin typeface="+mj-lt"/>
              <a:ea typeface="Times New Roman" panose="02020603050405020304" pitchFamily="18" charset="0"/>
            </a:rPr>
            <a:t>, com regras de governança e delegação ao PPA; (abril)</a:t>
          </a:r>
        </a:p>
      </dgm:t>
    </dgm:pt>
    <dgm:pt modelId="{AB178BBA-9BC8-4B6A-83EA-AFD6B7BC6CB0}" type="parTrans" cxnId="{D3DDFEF3-24FD-475F-9849-08CC781A39CE}">
      <dgm:prSet/>
      <dgm:spPr/>
      <dgm:t>
        <a:bodyPr/>
        <a:lstStyle/>
        <a:p>
          <a:endParaRPr lang="pt-BR" sz="1600">
            <a:latin typeface="+mj-lt"/>
          </a:endParaRPr>
        </a:p>
      </dgm:t>
    </dgm:pt>
    <dgm:pt modelId="{6E05184E-0E92-4230-8FC0-6212908D0E88}" type="sibTrans" cxnId="{D3DDFEF3-24FD-475F-9849-08CC781A39CE}">
      <dgm:prSet/>
      <dgm:spPr/>
      <dgm:t>
        <a:bodyPr/>
        <a:lstStyle/>
        <a:p>
          <a:endParaRPr lang="pt-BR" sz="1600">
            <a:latin typeface="+mj-lt"/>
          </a:endParaRPr>
        </a:p>
      </dgm:t>
    </dgm:pt>
    <dgm:pt modelId="{3410F077-75A7-4983-8C19-5046A994E0E2}">
      <dgm:prSet custT="1"/>
      <dgm:spPr/>
      <dgm:t>
        <a:bodyPr/>
        <a:lstStyle/>
        <a:p>
          <a:r>
            <a:rPr lang="pt-BR" sz="1200" b="1">
              <a:latin typeface="+mj-lt"/>
              <a:ea typeface="Times New Roman" panose="02020603050405020304" pitchFamily="18" charset="0"/>
            </a:rPr>
            <a:t>Elaboração de proposta para as prioridades e metas</a:t>
          </a:r>
          <a:r>
            <a:rPr lang="pt-BR" sz="1200">
              <a:latin typeface="+mj-lt"/>
              <a:ea typeface="Times New Roman" panose="02020603050405020304" pitchFamily="18" charset="0"/>
            </a:rPr>
            <a:t>, envolvendo MPO, PR e setoriais (maio-junho)</a:t>
          </a:r>
        </a:p>
      </dgm:t>
    </dgm:pt>
    <dgm:pt modelId="{2236B416-1698-4B51-9408-F83D66737235}" type="parTrans" cxnId="{6B0490BD-5359-4C46-B4EC-079FA94F313F}">
      <dgm:prSet/>
      <dgm:spPr/>
      <dgm:t>
        <a:bodyPr/>
        <a:lstStyle/>
        <a:p>
          <a:endParaRPr lang="pt-BR" sz="1600">
            <a:latin typeface="+mj-lt"/>
          </a:endParaRPr>
        </a:p>
      </dgm:t>
    </dgm:pt>
    <dgm:pt modelId="{18133382-A906-4D95-AF21-73C13D19501A}" type="sibTrans" cxnId="{6B0490BD-5359-4C46-B4EC-079FA94F313F}">
      <dgm:prSet/>
      <dgm:spPr/>
      <dgm:t>
        <a:bodyPr/>
        <a:lstStyle/>
        <a:p>
          <a:endParaRPr lang="pt-BR" sz="1600">
            <a:latin typeface="+mj-lt"/>
          </a:endParaRPr>
        </a:p>
      </dgm:t>
    </dgm:pt>
    <dgm:pt modelId="{8D3949AC-974E-4AF0-9660-7DFAB48F94B0}">
      <dgm:prSet custT="1"/>
      <dgm:spPr>
        <a:solidFill>
          <a:srgbClr val="FFC000"/>
        </a:solidFill>
      </dgm:spPr>
      <dgm:t>
        <a:bodyPr/>
        <a:lstStyle/>
        <a:p>
          <a:r>
            <a:rPr lang="pt-BR" sz="1200">
              <a:effectLst/>
              <a:latin typeface="+mj-lt"/>
              <a:ea typeface="Times New Roman" panose="02020603050405020304" pitchFamily="18" charset="0"/>
            </a:rPr>
            <a:t>Decisão sobre prioridades e metas por instâncias superiores (junho)</a:t>
          </a:r>
        </a:p>
      </dgm:t>
    </dgm:pt>
    <dgm:pt modelId="{867E7DF4-5F7D-46AB-8B02-369B70F8B47A}" type="parTrans" cxnId="{DA228E02-1AF1-4EE4-BAA3-DFAA90430F03}">
      <dgm:prSet/>
      <dgm:spPr/>
      <dgm:t>
        <a:bodyPr/>
        <a:lstStyle/>
        <a:p>
          <a:endParaRPr lang="pt-BR" sz="1600">
            <a:latin typeface="+mj-lt"/>
          </a:endParaRPr>
        </a:p>
      </dgm:t>
    </dgm:pt>
    <dgm:pt modelId="{9813A2AA-AAB8-4AA9-AF34-80D8CA0087B5}" type="sibTrans" cxnId="{DA228E02-1AF1-4EE4-BAA3-DFAA90430F03}">
      <dgm:prSet/>
      <dgm:spPr/>
      <dgm:t>
        <a:bodyPr/>
        <a:lstStyle/>
        <a:p>
          <a:endParaRPr lang="pt-BR" sz="1600">
            <a:latin typeface="+mj-lt"/>
          </a:endParaRPr>
        </a:p>
      </dgm:t>
    </dgm:pt>
    <dgm:pt modelId="{712F27B2-24F4-466E-BAB1-E09D53A0BC93}">
      <dgm:prSet custT="1"/>
      <dgm:spPr/>
      <dgm:t>
        <a:bodyPr/>
        <a:lstStyle/>
        <a:p>
          <a:r>
            <a:rPr lang="pt-BR" sz="1200" b="1">
              <a:latin typeface="+mj-lt"/>
              <a:ea typeface="Times New Roman" panose="02020603050405020304" pitchFamily="18" charset="0"/>
            </a:rPr>
            <a:t>Identificação no orçamento e orientação aos setoriais </a:t>
          </a:r>
          <a:r>
            <a:rPr lang="pt-BR" sz="1200">
              <a:latin typeface="+mj-lt"/>
              <a:ea typeface="Times New Roman" panose="02020603050405020304" pitchFamily="18" charset="0"/>
            </a:rPr>
            <a:t>sobre o PLOA-2024 (junho-julho);</a:t>
          </a:r>
        </a:p>
      </dgm:t>
    </dgm:pt>
    <dgm:pt modelId="{07C37064-200B-4F45-AF6F-5E43093B43A4}" type="parTrans" cxnId="{ABFA5612-300B-42A5-B4EE-888ED1EFD4CC}">
      <dgm:prSet/>
      <dgm:spPr/>
      <dgm:t>
        <a:bodyPr/>
        <a:lstStyle/>
        <a:p>
          <a:endParaRPr lang="pt-BR" sz="1600">
            <a:latin typeface="+mj-lt"/>
          </a:endParaRPr>
        </a:p>
      </dgm:t>
    </dgm:pt>
    <dgm:pt modelId="{0B07E577-07ED-454E-85B2-35939B571A2E}" type="sibTrans" cxnId="{ABFA5612-300B-42A5-B4EE-888ED1EFD4CC}">
      <dgm:prSet/>
      <dgm:spPr/>
      <dgm:t>
        <a:bodyPr/>
        <a:lstStyle/>
        <a:p>
          <a:endParaRPr lang="pt-BR" sz="1600">
            <a:latin typeface="+mj-lt"/>
          </a:endParaRPr>
        </a:p>
      </dgm:t>
    </dgm:pt>
    <dgm:pt modelId="{344F4FB8-9809-4A98-B631-DD00486A2F98}">
      <dgm:prSet custT="1"/>
      <dgm:spPr/>
      <dgm:t>
        <a:bodyPr/>
        <a:lstStyle/>
        <a:p>
          <a:r>
            <a:rPr lang="pt-BR" sz="1200" b="1">
              <a:effectLst/>
              <a:latin typeface="+mj-lt"/>
              <a:ea typeface="Times New Roman" panose="02020603050405020304" pitchFamily="18" charset="0"/>
            </a:rPr>
            <a:t>Captação de projeção plurianual</a:t>
          </a:r>
          <a:r>
            <a:rPr lang="pt-BR" sz="1200">
              <a:effectLst/>
              <a:latin typeface="+mj-lt"/>
              <a:ea typeface="Times New Roman" panose="02020603050405020304" pitchFamily="18" charset="0"/>
            </a:rPr>
            <a:t> das despesas (julho-agosto)</a:t>
          </a:r>
          <a:r>
            <a:rPr lang="pt-BR" sz="1200">
              <a:latin typeface="+mj-lt"/>
              <a:ea typeface="Times New Roman" panose="02020603050405020304" pitchFamily="18" charset="0"/>
            </a:rPr>
            <a:t>;</a:t>
          </a:r>
        </a:p>
      </dgm:t>
    </dgm:pt>
    <dgm:pt modelId="{F70F06FC-EFE3-4235-9118-A49198070AD7}" type="parTrans" cxnId="{2F3CF413-38EA-4365-B520-4BB85CF13B29}">
      <dgm:prSet/>
      <dgm:spPr/>
      <dgm:t>
        <a:bodyPr/>
        <a:lstStyle/>
        <a:p>
          <a:endParaRPr lang="pt-BR" sz="1600">
            <a:latin typeface="+mj-lt"/>
          </a:endParaRPr>
        </a:p>
      </dgm:t>
    </dgm:pt>
    <dgm:pt modelId="{7D372703-E7CA-4FCC-A43A-FF95A90429F5}" type="sibTrans" cxnId="{2F3CF413-38EA-4365-B520-4BB85CF13B29}">
      <dgm:prSet/>
      <dgm:spPr/>
      <dgm:t>
        <a:bodyPr/>
        <a:lstStyle/>
        <a:p>
          <a:endParaRPr lang="pt-BR" sz="1600">
            <a:latin typeface="+mj-lt"/>
          </a:endParaRPr>
        </a:p>
      </dgm:t>
    </dgm:pt>
    <dgm:pt modelId="{D42AA027-205B-4F5A-91F1-1DACD3719063}">
      <dgm:prSet custT="1"/>
      <dgm:spPr>
        <a:solidFill>
          <a:srgbClr val="FFC000"/>
        </a:solidFill>
      </dgm:spPr>
      <dgm:t>
        <a:bodyPr/>
        <a:lstStyle/>
        <a:p>
          <a:r>
            <a:rPr lang="pt-BR" sz="1200" b="1">
              <a:effectLst/>
              <a:latin typeface="+mj-lt"/>
              <a:ea typeface="Times New Roman" panose="02020603050405020304" pitchFamily="18" charset="0"/>
            </a:rPr>
            <a:t>Envio do PPA</a:t>
          </a:r>
          <a:r>
            <a:rPr lang="pt-BR" sz="1200">
              <a:effectLst/>
              <a:latin typeface="+mj-lt"/>
              <a:ea typeface="Times New Roman" panose="02020603050405020304" pitchFamily="18" charset="0"/>
            </a:rPr>
            <a:t>, estabelecendo prioridades e metas para 2024 (agosto)</a:t>
          </a:r>
          <a:endParaRPr lang="pt-BR" sz="1200">
            <a:latin typeface="+mj-lt"/>
            <a:ea typeface="Times New Roman" panose="02020603050405020304" pitchFamily="18" charset="0"/>
          </a:endParaRPr>
        </a:p>
      </dgm:t>
    </dgm:pt>
    <dgm:pt modelId="{BB9A5B3B-5FFB-4C11-AEE5-F4A87401396B}" type="parTrans" cxnId="{D5EAD0B2-AE3C-4564-BF37-10A3F2DFAFA9}">
      <dgm:prSet/>
      <dgm:spPr/>
      <dgm:t>
        <a:bodyPr/>
        <a:lstStyle/>
        <a:p>
          <a:endParaRPr lang="pt-BR" sz="1600">
            <a:latin typeface="+mj-lt"/>
          </a:endParaRPr>
        </a:p>
      </dgm:t>
    </dgm:pt>
    <dgm:pt modelId="{1B62110A-D78D-4785-8AB3-EE30C03BEBDA}" type="sibTrans" cxnId="{D5EAD0B2-AE3C-4564-BF37-10A3F2DFAFA9}">
      <dgm:prSet/>
      <dgm:spPr/>
      <dgm:t>
        <a:bodyPr/>
        <a:lstStyle/>
        <a:p>
          <a:endParaRPr lang="pt-BR" sz="1600">
            <a:latin typeface="+mj-lt"/>
          </a:endParaRPr>
        </a:p>
      </dgm:t>
    </dgm:pt>
    <dgm:pt modelId="{764A246B-496C-4E9C-9431-331EDC2619E3}">
      <dgm:prSet custT="1"/>
      <dgm:spPr>
        <a:solidFill>
          <a:srgbClr val="FFC000"/>
        </a:solidFill>
      </dgm:spPr>
      <dgm:t>
        <a:bodyPr/>
        <a:lstStyle/>
        <a:p>
          <a:r>
            <a:rPr lang="pt-BR" sz="1200" b="1">
              <a:latin typeface="+mj-lt"/>
              <a:ea typeface="Times New Roman" panose="02020603050405020304" pitchFamily="18" charset="0"/>
            </a:rPr>
            <a:t>Envio do PLOA, </a:t>
          </a:r>
          <a:r>
            <a:rPr lang="pt-BR" sz="1200" b="0">
              <a:latin typeface="+mj-lt"/>
              <a:ea typeface="Times New Roman" panose="02020603050405020304" pitchFamily="18" charset="0"/>
            </a:rPr>
            <a:t>acompanhado de </a:t>
          </a:r>
          <a:r>
            <a:rPr lang="pt-BR" sz="1200">
              <a:latin typeface="+mj-lt"/>
              <a:ea typeface="Times New Roman" panose="02020603050405020304" pitchFamily="18" charset="0"/>
            </a:rPr>
            <a:t>Mensagem e Anexo de despesas (agosto)</a:t>
          </a:r>
        </a:p>
      </dgm:t>
    </dgm:pt>
    <dgm:pt modelId="{1701DBE8-A0E2-44DA-A2B6-96110C033EEE}" type="parTrans" cxnId="{17288086-1136-4134-B58C-AB986EC17320}">
      <dgm:prSet/>
      <dgm:spPr/>
      <dgm:t>
        <a:bodyPr/>
        <a:lstStyle/>
        <a:p>
          <a:endParaRPr lang="pt-BR" sz="1600">
            <a:latin typeface="+mj-lt"/>
          </a:endParaRPr>
        </a:p>
      </dgm:t>
    </dgm:pt>
    <dgm:pt modelId="{7240E75B-5F10-46D1-B313-3EFD7E573D54}" type="sibTrans" cxnId="{17288086-1136-4134-B58C-AB986EC17320}">
      <dgm:prSet/>
      <dgm:spPr/>
      <dgm:t>
        <a:bodyPr/>
        <a:lstStyle/>
        <a:p>
          <a:endParaRPr lang="pt-BR" sz="1600">
            <a:latin typeface="+mj-lt"/>
          </a:endParaRPr>
        </a:p>
      </dgm:t>
    </dgm:pt>
    <dgm:pt modelId="{644CE804-289F-4488-BB3B-1038CDAE1F96}" type="pres">
      <dgm:prSet presAssocID="{A24FA0F1-975E-4835-9898-C8C6237E55B9}" presName="CompostProcess" presStyleCnt="0">
        <dgm:presLayoutVars>
          <dgm:dir/>
          <dgm:resizeHandles val="exact"/>
        </dgm:presLayoutVars>
      </dgm:prSet>
      <dgm:spPr/>
    </dgm:pt>
    <dgm:pt modelId="{78EDB655-E415-41A6-BCA8-6307F49A9A15}" type="pres">
      <dgm:prSet presAssocID="{A24FA0F1-975E-4835-9898-C8C6237E55B9}" presName="arrow" presStyleLbl="bgShp" presStyleIdx="0" presStyleCnt="1" custScaleX="117647"/>
      <dgm:spPr>
        <a:solidFill>
          <a:srgbClr val="3657A7"/>
        </a:solidFill>
      </dgm:spPr>
    </dgm:pt>
    <dgm:pt modelId="{42A68C05-DCFB-4B84-963E-F9E50227119D}" type="pres">
      <dgm:prSet presAssocID="{A24FA0F1-975E-4835-9898-C8C6237E55B9}" presName="linearProcess" presStyleCnt="0"/>
      <dgm:spPr/>
    </dgm:pt>
    <dgm:pt modelId="{D6D2DCFC-419D-463E-AFFF-00B0B790814D}" type="pres">
      <dgm:prSet presAssocID="{01099C9C-0401-4765-A10E-F5EAEAF6887D}" presName="textNode" presStyleLbl="node1" presStyleIdx="0" presStyleCnt="7">
        <dgm:presLayoutVars>
          <dgm:bulletEnabled val="1"/>
        </dgm:presLayoutVars>
      </dgm:prSet>
      <dgm:spPr>
        <a:solidFill>
          <a:schemeClr val="accent4"/>
        </a:solidFill>
      </dgm:spPr>
    </dgm:pt>
    <dgm:pt modelId="{8E757358-E8FB-4F9F-A127-FBA9EC06B145}" type="pres">
      <dgm:prSet presAssocID="{6E05184E-0E92-4230-8FC0-6212908D0E88}" presName="sibTrans" presStyleCnt="0"/>
      <dgm:spPr/>
    </dgm:pt>
    <dgm:pt modelId="{534DFD51-14E7-4673-9CA7-4AE9D2BDDCE9}" type="pres">
      <dgm:prSet presAssocID="{3410F077-75A7-4983-8C19-5046A994E0E2}" presName="textNode" presStyleLbl="node1" presStyleIdx="1" presStyleCnt="7">
        <dgm:presLayoutVars>
          <dgm:bulletEnabled val="1"/>
        </dgm:presLayoutVars>
      </dgm:prSet>
      <dgm:spPr/>
    </dgm:pt>
    <dgm:pt modelId="{4354601F-95C6-48DB-8CA3-60A841413751}" type="pres">
      <dgm:prSet presAssocID="{18133382-A906-4D95-AF21-73C13D19501A}" presName="sibTrans" presStyleCnt="0"/>
      <dgm:spPr/>
    </dgm:pt>
    <dgm:pt modelId="{8EA166BD-DED1-4F2F-B9E1-6E4018E7771E}" type="pres">
      <dgm:prSet presAssocID="{8D3949AC-974E-4AF0-9660-7DFAB48F94B0}" presName="textNode" presStyleLbl="node1" presStyleIdx="2" presStyleCnt="7">
        <dgm:presLayoutVars>
          <dgm:bulletEnabled val="1"/>
        </dgm:presLayoutVars>
      </dgm:prSet>
      <dgm:spPr/>
    </dgm:pt>
    <dgm:pt modelId="{CB855B5A-14F2-40F5-9168-C4255DA1CAFD}" type="pres">
      <dgm:prSet presAssocID="{9813A2AA-AAB8-4AA9-AF34-80D8CA0087B5}" presName="sibTrans" presStyleCnt="0"/>
      <dgm:spPr/>
    </dgm:pt>
    <dgm:pt modelId="{FE8B4CCB-FEB1-46B8-BE4B-774FA66FA19D}" type="pres">
      <dgm:prSet presAssocID="{712F27B2-24F4-466E-BAB1-E09D53A0BC93}" presName="textNode" presStyleLbl="node1" presStyleIdx="3" presStyleCnt="7">
        <dgm:presLayoutVars>
          <dgm:bulletEnabled val="1"/>
        </dgm:presLayoutVars>
      </dgm:prSet>
      <dgm:spPr/>
    </dgm:pt>
    <dgm:pt modelId="{1DA11D8B-607C-4ADC-83AA-93E6F1F66969}" type="pres">
      <dgm:prSet presAssocID="{0B07E577-07ED-454E-85B2-35939B571A2E}" presName="sibTrans" presStyleCnt="0"/>
      <dgm:spPr/>
    </dgm:pt>
    <dgm:pt modelId="{CA48E3EB-EA30-4FD6-8A1F-F54E0207184E}" type="pres">
      <dgm:prSet presAssocID="{344F4FB8-9809-4A98-B631-DD00486A2F98}" presName="textNode" presStyleLbl="node1" presStyleIdx="4" presStyleCnt="7">
        <dgm:presLayoutVars>
          <dgm:bulletEnabled val="1"/>
        </dgm:presLayoutVars>
      </dgm:prSet>
      <dgm:spPr/>
    </dgm:pt>
    <dgm:pt modelId="{7D161B08-5BF1-402B-AAE9-BAAE4544A798}" type="pres">
      <dgm:prSet presAssocID="{7D372703-E7CA-4FCC-A43A-FF95A90429F5}" presName="sibTrans" presStyleCnt="0"/>
      <dgm:spPr/>
    </dgm:pt>
    <dgm:pt modelId="{AF85B9A3-14CB-4916-9F54-12685FEA0B5D}" type="pres">
      <dgm:prSet presAssocID="{D42AA027-205B-4F5A-91F1-1DACD3719063}" presName="textNode" presStyleLbl="node1" presStyleIdx="5" presStyleCnt="7" custLinFactNeighborY="-57830">
        <dgm:presLayoutVars>
          <dgm:bulletEnabled val="1"/>
        </dgm:presLayoutVars>
      </dgm:prSet>
      <dgm:spPr/>
    </dgm:pt>
    <dgm:pt modelId="{D6C76383-31E9-4875-981E-187625F480AE}" type="pres">
      <dgm:prSet presAssocID="{1B62110A-D78D-4785-8AB3-EE30C03BEBDA}" presName="sibTrans" presStyleCnt="0"/>
      <dgm:spPr/>
    </dgm:pt>
    <dgm:pt modelId="{E1A4C554-6D05-4255-971D-0EDA54EB53CE}" type="pres">
      <dgm:prSet presAssocID="{764A246B-496C-4E9C-9431-331EDC2619E3}" presName="textNode" presStyleLbl="node1" presStyleIdx="6" presStyleCnt="7" custLinFactX="-96730" custLinFactNeighborX="-100000" custLinFactNeighborY="45216">
        <dgm:presLayoutVars>
          <dgm:bulletEnabled val="1"/>
        </dgm:presLayoutVars>
      </dgm:prSet>
      <dgm:spPr/>
    </dgm:pt>
  </dgm:ptLst>
  <dgm:cxnLst>
    <dgm:cxn modelId="{DA228E02-1AF1-4EE4-BAA3-DFAA90430F03}" srcId="{A24FA0F1-975E-4835-9898-C8C6237E55B9}" destId="{8D3949AC-974E-4AF0-9660-7DFAB48F94B0}" srcOrd="2" destOrd="0" parTransId="{867E7DF4-5F7D-46AB-8B02-369B70F8B47A}" sibTransId="{9813A2AA-AAB8-4AA9-AF34-80D8CA0087B5}"/>
    <dgm:cxn modelId="{ABFA5612-300B-42A5-B4EE-888ED1EFD4CC}" srcId="{A24FA0F1-975E-4835-9898-C8C6237E55B9}" destId="{712F27B2-24F4-466E-BAB1-E09D53A0BC93}" srcOrd="3" destOrd="0" parTransId="{07C37064-200B-4F45-AF6F-5E43093B43A4}" sibTransId="{0B07E577-07ED-454E-85B2-35939B571A2E}"/>
    <dgm:cxn modelId="{2F3CF413-38EA-4365-B520-4BB85CF13B29}" srcId="{A24FA0F1-975E-4835-9898-C8C6237E55B9}" destId="{344F4FB8-9809-4A98-B631-DD00486A2F98}" srcOrd="4" destOrd="0" parTransId="{F70F06FC-EFE3-4235-9118-A49198070AD7}" sibTransId="{7D372703-E7CA-4FCC-A43A-FF95A90429F5}"/>
    <dgm:cxn modelId="{6AB6873C-DB88-421B-840A-A85B7332B57A}" type="presOf" srcId="{764A246B-496C-4E9C-9431-331EDC2619E3}" destId="{E1A4C554-6D05-4255-971D-0EDA54EB53CE}" srcOrd="0" destOrd="0" presId="urn:microsoft.com/office/officeart/2005/8/layout/hProcess9"/>
    <dgm:cxn modelId="{288F3167-ECDF-4707-B9E1-98F5023A0B38}" type="presOf" srcId="{712F27B2-24F4-466E-BAB1-E09D53A0BC93}" destId="{FE8B4CCB-FEB1-46B8-BE4B-774FA66FA19D}" srcOrd="0" destOrd="0" presId="urn:microsoft.com/office/officeart/2005/8/layout/hProcess9"/>
    <dgm:cxn modelId="{AEFC8672-8872-4CAC-9560-AB5621A61067}" type="presOf" srcId="{344F4FB8-9809-4A98-B631-DD00486A2F98}" destId="{CA48E3EB-EA30-4FD6-8A1F-F54E0207184E}" srcOrd="0" destOrd="0" presId="urn:microsoft.com/office/officeart/2005/8/layout/hProcess9"/>
    <dgm:cxn modelId="{B2844385-6859-45E9-BA8A-23208584344C}" type="presOf" srcId="{3410F077-75A7-4983-8C19-5046A994E0E2}" destId="{534DFD51-14E7-4673-9CA7-4AE9D2BDDCE9}" srcOrd="0" destOrd="0" presId="urn:microsoft.com/office/officeart/2005/8/layout/hProcess9"/>
    <dgm:cxn modelId="{17288086-1136-4134-B58C-AB986EC17320}" srcId="{A24FA0F1-975E-4835-9898-C8C6237E55B9}" destId="{764A246B-496C-4E9C-9431-331EDC2619E3}" srcOrd="6" destOrd="0" parTransId="{1701DBE8-A0E2-44DA-A2B6-96110C033EEE}" sibTransId="{7240E75B-5F10-46D1-B313-3EFD7E573D54}"/>
    <dgm:cxn modelId="{8A88F6A3-01CA-47DB-8F69-01C2E9758923}" type="presOf" srcId="{A24FA0F1-975E-4835-9898-C8C6237E55B9}" destId="{644CE804-289F-4488-BB3B-1038CDAE1F96}" srcOrd="0" destOrd="0" presId="urn:microsoft.com/office/officeart/2005/8/layout/hProcess9"/>
    <dgm:cxn modelId="{A02E32A6-0ED5-4C4F-8425-46D4B4FB458E}" type="presOf" srcId="{01099C9C-0401-4765-A10E-F5EAEAF6887D}" destId="{D6D2DCFC-419D-463E-AFFF-00B0B790814D}" srcOrd="0" destOrd="0" presId="urn:microsoft.com/office/officeart/2005/8/layout/hProcess9"/>
    <dgm:cxn modelId="{D5EAD0B2-AE3C-4564-BF37-10A3F2DFAFA9}" srcId="{A24FA0F1-975E-4835-9898-C8C6237E55B9}" destId="{D42AA027-205B-4F5A-91F1-1DACD3719063}" srcOrd="5" destOrd="0" parTransId="{BB9A5B3B-5FFB-4C11-AEE5-F4A87401396B}" sibTransId="{1B62110A-D78D-4785-8AB3-EE30C03BEBDA}"/>
    <dgm:cxn modelId="{6B0490BD-5359-4C46-B4EC-079FA94F313F}" srcId="{A24FA0F1-975E-4835-9898-C8C6237E55B9}" destId="{3410F077-75A7-4983-8C19-5046A994E0E2}" srcOrd="1" destOrd="0" parTransId="{2236B416-1698-4B51-9408-F83D66737235}" sibTransId="{18133382-A906-4D95-AF21-73C13D19501A}"/>
    <dgm:cxn modelId="{9CC67CC1-B1CB-4DE2-BCA9-4CDBAA2ECD86}" type="presOf" srcId="{D42AA027-205B-4F5A-91F1-1DACD3719063}" destId="{AF85B9A3-14CB-4916-9F54-12685FEA0B5D}" srcOrd="0" destOrd="0" presId="urn:microsoft.com/office/officeart/2005/8/layout/hProcess9"/>
    <dgm:cxn modelId="{B3BE96E3-0BDA-4060-A0EB-9B8DB5ABDF14}" type="presOf" srcId="{8D3949AC-974E-4AF0-9660-7DFAB48F94B0}" destId="{8EA166BD-DED1-4F2F-B9E1-6E4018E7771E}" srcOrd="0" destOrd="0" presId="urn:microsoft.com/office/officeart/2005/8/layout/hProcess9"/>
    <dgm:cxn modelId="{D3DDFEF3-24FD-475F-9849-08CC781A39CE}" srcId="{A24FA0F1-975E-4835-9898-C8C6237E55B9}" destId="{01099C9C-0401-4765-A10E-F5EAEAF6887D}" srcOrd="0" destOrd="0" parTransId="{AB178BBA-9BC8-4B6A-83EA-AFD6B7BC6CB0}" sibTransId="{6E05184E-0E92-4230-8FC0-6212908D0E88}"/>
    <dgm:cxn modelId="{7BF5810D-9A43-4B97-B345-913F45860477}" type="presParOf" srcId="{644CE804-289F-4488-BB3B-1038CDAE1F96}" destId="{78EDB655-E415-41A6-BCA8-6307F49A9A15}" srcOrd="0" destOrd="0" presId="urn:microsoft.com/office/officeart/2005/8/layout/hProcess9"/>
    <dgm:cxn modelId="{57B38098-20CD-4655-816E-6671618B43F9}" type="presParOf" srcId="{644CE804-289F-4488-BB3B-1038CDAE1F96}" destId="{42A68C05-DCFB-4B84-963E-F9E50227119D}" srcOrd="1" destOrd="0" presId="urn:microsoft.com/office/officeart/2005/8/layout/hProcess9"/>
    <dgm:cxn modelId="{E79C09B0-420C-4972-B944-54ADC54C286F}" type="presParOf" srcId="{42A68C05-DCFB-4B84-963E-F9E50227119D}" destId="{D6D2DCFC-419D-463E-AFFF-00B0B790814D}" srcOrd="0" destOrd="0" presId="urn:microsoft.com/office/officeart/2005/8/layout/hProcess9"/>
    <dgm:cxn modelId="{8106DCC0-FCCF-4628-A6EE-856EFF8BFCBD}" type="presParOf" srcId="{42A68C05-DCFB-4B84-963E-F9E50227119D}" destId="{8E757358-E8FB-4F9F-A127-FBA9EC06B145}" srcOrd="1" destOrd="0" presId="urn:microsoft.com/office/officeart/2005/8/layout/hProcess9"/>
    <dgm:cxn modelId="{88F83C9B-A2FF-4740-B05D-56CB1518C447}" type="presParOf" srcId="{42A68C05-DCFB-4B84-963E-F9E50227119D}" destId="{534DFD51-14E7-4673-9CA7-4AE9D2BDDCE9}" srcOrd="2" destOrd="0" presId="urn:microsoft.com/office/officeart/2005/8/layout/hProcess9"/>
    <dgm:cxn modelId="{A04F9FFD-19B2-4D97-BBAD-5793DE4BCAAE}" type="presParOf" srcId="{42A68C05-DCFB-4B84-963E-F9E50227119D}" destId="{4354601F-95C6-48DB-8CA3-60A841413751}" srcOrd="3" destOrd="0" presId="urn:microsoft.com/office/officeart/2005/8/layout/hProcess9"/>
    <dgm:cxn modelId="{E1B40853-7CF8-4DCC-A390-3A2AA8CC901B}" type="presParOf" srcId="{42A68C05-DCFB-4B84-963E-F9E50227119D}" destId="{8EA166BD-DED1-4F2F-B9E1-6E4018E7771E}" srcOrd="4" destOrd="0" presId="urn:microsoft.com/office/officeart/2005/8/layout/hProcess9"/>
    <dgm:cxn modelId="{BA7867DA-8539-4E3F-8545-0CF66482353F}" type="presParOf" srcId="{42A68C05-DCFB-4B84-963E-F9E50227119D}" destId="{CB855B5A-14F2-40F5-9168-C4255DA1CAFD}" srcOrd="5" destOrd="0" presId="urn:microsoft.com/office/officeart/2005/8/layout/hProcess9"/>
    <dgm:cxn modelId="{811A06F8-6653-4B18-93CD-DAF507B83448}" type="presParOf" srcId="{42A68C05-DCFB-4B84-963E-F9E50227119D}" destId="{FE8B4CCB-FEB1-46B8-BE4B-774FA66FA19D}" srcOrd="6" destOrd="0" presId="urn:microsoft.com/office/officeart/2005/8/layout/hProcess9"/>
    <dgm:cxn modelId="{FE549EFA-DB23-40C7-B93F-29F422B191C3}" type="presParOf" srcId="{42A68C05-DCFB-4B84-963E-F9E50227119D}" destId="{1DA11D8B-607C-4ADC-83AA-93E6F1F66969}" srcOrd="7" destOrd="0" presId="urn:microsoft.com/office/officeart/2005/8/layout/hProcess9"/>
    <dgm:cxn modelId="{14C09465-E4A2-4917-BB6F-AF76DF905B93}" type="presParOf" srcId="{42A68C05-DCFB-4B84-963E-F9E50227119D}" destId="{CA48E3EB-EA30-4FD6-8A1F-F54E0207184E}" srcOrd="8" destOrd="0" presId="urn:microsoft.com/office/officeart/2005/8/layout/hProcess9"/>
    <dgm:cxn modelId="{77CC2D71-7646-42BA-8831-45A0B9C37FC3}" type="presParOf" srcId="{42A68C05-DCFB-4B84-963E-F9E50227119D}" destId="{7D161B08-5BF1-402B-AAE9-BAAE4544A798}" srcOrd="9" destOrd="0" presId="urn:microsoft.com/office/officeart/2005/8/layout/hProcess9"/>
    <dgm:cxn modelId="{AE8EA001-A8A9-488D-A452-42FD37EE5F82}" type="presParOf" srcId="{42A68C05-DCFB-4B84-963E-F9E50227119D}" destId="{AF85B9A3-14CB-4916-9F54-12685FEA0B5D}" srcOrd="10" destOrd="0" presId="urn:microsoft.com/office/officeart/2005/8/layout/hProcess9"/>
    <dgm:cxn modelId="{6D215595-013A-42A0-B0F7-17C10A5E4642}" type="presParOf" srcId="{42A68C05-DCFB-4B84-963E-F9E50227119D}" destId="{D6C76383-31E9-4875-981E-187625F480AE}" srcOrd="11" destOrd="0" presId="urn:microsoft.com/office/officeart/2005/8/layout/hProcess9"/>
    <dgm:cxn modelId="{C740C9DD-6D1E-4FAB-A77F-13774D943F31}" type="presParOf" srcId="{42A68C05-DCFB-4B84-963E-F9E50227119D}" destId="{E1A4C554-6D05-4255-971D-0EDA54EB53CE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DB655-E415-41A6-BCA8-6307F49A9A15}">
      <dsp:nvSpPr>
        <dsp:cNvPr id="0" name=""/>
        <dsp:cNvSpPr/>
      </dsp:nvSpPr>
      <dsp:spPr>
        <a:xfrm>
          <a:off x="2" y="0"/>
          <a:ext cx="11125194" cy="3654350"/>
        </a:xfrm>
        <a:prstGeom prst="rightArrow">
          <a:avLst/>
        </a:prstGeom>
        <a:solidFill>
          <a:srgbClr val="3657A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2DCFC-419D-463E-AFFF-00B0B790814D}">
      <dsp:nvSpPr>
        <dsp:cNvPr id="0" name=""/>
        <dsp:cNvSpPr/>
      </dsp:nvSpPr>
      <dsp:spPr>
        <a:xfrm>
          <a:off x="2172" y="1096305"/>
          <a:ext cx="1390106" cy="146174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latin typeface="+mj-lt"/>
              <a:ea typeface="Times New Roman" panose="02020603050405020304" pitchFamily="18" charset="0"/>
            </a:rPr>
            <a:t>Envio do PLDO-2024</a:t>
          </a:r>
          <a:r>
            <a:rPr lang="pt-BR" sz="1200" kern="1200">
              <a:latin typeface="+mj-lt"/>
              <a:ea typeface="Times New Roman" panose="02020603050405020304" pitchFamily="18" charset="0"/>
            </a:rPr>
            <a:t>, com regras de governança e delegação ao PPA; (abril)</a:t>
          </a:r>
        </a:p>
      </dsp:txBody>
      <dsp:txXfrm>
        <a:off x="70031" y="1164164"/>
        <a:ext cx="1254388" cy="1326022"/>
      </dsp:txXfrm>
    </dsp:sp>
    <dsp:sp modelId="{534DFD51-14E7-4673-9CA7-4AE9D2BDDCE9}">
      <dsp:nvSpPr>
        <dsp:cNvPr id="0" name=""/>
        <dsp:cNvSpPr/>
      </dsp:nvSpPr>
      <dsp:spPr>
        <a:xfrm>
          <a:off x="1623964" y="1096305"/>
          <a:ext cx="1390106" cy="14617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latin typeface="+mj-lt"/>
              <a:ea typeface="Times New Roman" panose="02020603050405020304" pitchFamily="18" charset="0"/>
            </a:rPr>
            <a:t>Elaboração de proposta para as prioridades e metas</a:t>
          </a:r>
          <a:r>
            <a:rPr lang="pt-BR" sz="1200" kern="1200">
              <a:latin typeface="+mj-lt"/>
              <a:ea typeface="Times New Roman" panose="02020603050405020304" pitchFamily="18" charset="0"/>
            </a:rPr>
            <a:t>, envolvendo MPO, PR e setoriais (maio-junho)</a:t>
          </a:r>
        </a:p>
      </dsp:txBody>
      <dsp:txXfrm>
        <a:off x="1691823" y="1164164"/>
        <a:ext cx="1254388" cy="1326022"/>
      </dsp:txXfrm>
    </dsp:sp>
    <dsp:sp modelId="{8EA166BD-DED1-4F2F-B9E1-6E4018E7771E}">
      <dsp:nvSpPr>
        <dsp:cNvPr id="0" name=""/>
        <dsp:cNvSpPr/>
      </dsp:nvSpPr>
      <dsp:spPr>
        <a:xfrm>
          <a:off x="3245755" y="1096305"/>
          <a:ext cx="1390106" cy="146174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>
              <a:effectLst/>
              <a:latin typeface="+mj-lt"/>
              <a:ea typeface="Times New Roman" panose="02020603050405020304" pitchFamily="18" charset="0"/>
            </a:rPr>
            <a:t>Decisão sobre prioridades e metas por instâncias superiores (junho)</a:t>
          </a:r>
        </a:p>
      </dsp:txBody>
      <dsp:txXfrm>
        <a:off x="3313614" y="1164164"/>
        <a:ext cx="1254388" cy="1326022"/>
      </dsp:txXfrm>
    </dsp:sp>
    <dsp:sp modelId="{FE8B4CCB-FEB1-46B8-BE4B-774FA66FA19D}">
      <dsp:nvSpPr>
        <dsp:cNvPr id="0" name=""/>
        <dsp:cNvSpPr/>
      </dsp:nvSpPr>
      <dsp:spPr>
        <a:xfrm>
          <a:off x="4867546" y="1096305"/>
          <a:ext cx="1390106" cy="14617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latin typeface="+mj-lt"/>
              <a:ea typeface="Times New Roman" panose="02020603050405020304" pitchFamily="18" charset="0"/>
            </a:rPr>
            <a:t>Identificação no orçamento e orientação aos setoriais </a:t>
          </a:r>
          <a:r>
            <a:rPr lang="pt-BR" sz="1200" kern="1200">
              <a:latin typeface="+mj-lt"/>
              <a:ea typeface="Times New Roman" panose="02020603050405020304" pitchFamily="18" charset="0"/>
            </a:rPr>
            <a:t>sobre o PLOA-2024 (junho-julho);</a:t>
          </a:r>
        </a:p>
      </dsp:txBody>
      <dsp:txXfrm>
        <a:off x="4935405" y="1164164"/>
        <a:ext cx="1254388" cy="1326022"/>
      </dsp:txXfrm>
    </dsp:sp>
    <dsp:sp modelId="{CA48E3EB-EA30-4FD6-8A1F-F54E0207184E}">
      <dsp:nvSpPr>
        <dsp:cNvPr id="0" name=""/>
        <dsp:cNvSpPr/>
      </dsp:nvSpPr>
      <dsp:spPr>
        <a:xfrm>
          <a:off x="6489337" y="1096305"/>
          <a:ext cx="1390106" cy="14617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effectLst/>
              <a:latin typeface="+mj-lt"/>
              <a:ea typeface="Times New Roman" panose="02020603050405020304" pitchFamily="18" charset="0"/>
            </a:rPr>
            <a:t>Captação de projeção plurianual</a:t>
          </a:r>
          <a:r>
            <a:rPr lang="pt-BR" sz="1200" kern="1200">
              <a:effectLst/>
              <a:latin typeface="+mj-lt"/>
              <a:ea typeface="Times New Roman" panose="02020603050405020304" pitchFamily="18" charset="0"/>
            </a:rPr>
            <a:t> das despesas (julho-agosto)</a:t>
          </a:r>
          <a:r>
            <a:rPr lang="pt-BR" sz="1200" kern="1200">
              <a:latin typeface="+mj-lt"/>
              <a:ea typeface="Times New Roman" panose="02020603050405020304" pitchFamily="18" charset="0"/>
            </a:rPr>
            <a:t>;</a:t>
          </a:r>
        </a:p>
      </dsp:txBody>
      <dsp:txXfrm>
        <a:off x="6557196" y="1164164"/>
        <a:ext cx="1254388" cy="1326022"/>
      </dsp:txXfrm>
    </dsp:sp>
    <dsp:sp modelId="{AF85B9A3-14CB-4916-9F54-12685FEA0B5D}">
      <dsp:nvSpPr>
        <dsp:cNvPr id="0" name=""/>
        <dsp:cNvSpPr/>
      </dsp:nvSpPr>
      <dsp:spPr>
        <a:xfrm>
          <a:off x="8111129" y="250980"/>
          <a:ext cx="1390106" cy="146174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effectLst/>
              <a:latin typeface="+mj-lt"/>
              <a:ea typeface="Times New Roman" panose="02020603050405020304" pitchFamily="18" charset="0"/>
            </a:rPr>
            <a:t>Envio do PPA</a:t>
          </a:r>
          <a:r>
            <a:rPr lang="pt-BR" sz="1200" kern="1200">
              <a:effectLst/>
              <a:latin typeface="+mj-lt"/>
              <a:ea typeface="Times New Roman" panose="02020603050405020304" pitchFamily="18" charset="0"/>
            </a:rPr>
            <a:t>, estabelecendo prioridades e metas para 2024 (agosto)</a:t>
          </a:r>
          <a:endParaRPr lang="pt-BR" sz="1200" kern="1200">
            <a:latin typeface="+mj-lt"/>
            <a:ea typeface="Times New Roman" panose="02020603050405020304" pitchFamily="18" charset="0"/>
          </a:endParaRPr>
        </a:p>
      </dsp:txBody>
      <dsp:txXfrm>
        <a:off x="8178988" y="318839"/>
        <a:ext cx="1254388" cy="1326022"/>
      </dsp:txXfrm>
    </dsp:sp>
    <dsp:sp modelId="{E1A4C554-6D05-4255-971D-0EDA54EB53CE}">
      <dsp:nvSpPr>
        <dsp:cNvPr id="0" name=""/>
        <dsp:cNvSpPr/>
      </dsp:nvSpPr>
      <dsp:spPr>
        <a:xfrm>
          <a:off x="8156585" y="1757245"/>
          <a:ext cx="1390106" cy="146174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latin typeface="+mj-lt"/>
              <a:ea typeface="Times New Roman" panose="02020603050405020304" pitchFamily="18" charset="0"/>
            </a:rPr>
            <a:t>Envio do PLOA, </a:t>
          </a:r>
          <a:r>
            <a:rPr lang="pt-BR" sz="1200" b="0" kern="1200">
              <a:latin typeface="+mj-lt"/>
              <a:ea typeface="Times New Roman" panose="02020603050405020304" pitchFamily="18" charset="0"/>
            </a:rPr>
            <a:t>acompanhado de </a:t>
          </a:r>
          <a:r>
            <a:rPr lang="pt-BR" sz="1200" kern="1200">
              <a:latin typeface="+mj-lt"/>
              <a:ea typeface="Times New Roman" panose="02020603050405020304" pitchFamily="18" charset="0"/>
            </a:rPr>
            <a:t>Mensagem e Anexo de despesas (agosto)</a:t>
          </a:r>
        </a:p>
      </dsp:txBody>
      <dsp:txXfrm>
        <a:off x="8224444" y="1825104"/>
        <a:ext cx="1254388" cy="1326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72438" cy="495527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3967" y="3"/>
            <a:ext cx="2972438" cy="495527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>
              <a:defRPr sz="1200"/>
            </a:lvl1pPr>
          </a:lstStyle>
          <a:p>
            <a:fld id="{A6AB41D8-5146-4230-9A9B-E64ACAC8F575}" type="datetimeFigureOut">
              <a:rPr lang="pt-BR" smtClean="0"/>
              <a:pPr/>
              <a:t>15/05/2023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4" y="9377137"/>
            <a:ext cx="2972438" cy="495527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3967" y="9377137"/>
            <a:ext cx="2972438" cy="495527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>
              <a:defRPr sz="1200"/>
            </a:lvl1pPr>
          </a:lstStyle>
          <a:p>
            <a:fld id="{A5475A33-DF5F-4FB8-A2C3-A309773254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454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72438" cy="495527"/>
          </a:xfrm>
          <a:prstGeom prst="rect">
            <a:avLst/>
          </a:prstGeom>
        </p:spPr>
        <p:txBody>
          <a:bodyPr vert="horz" lIns="90734" tIns="45367" rIns="90734" bIns="45367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3969" y="4"/>
            <a:ext cx="2972438" cy="495527"/>
          </a:xfrm>
          <a:prstGeom prst="rect">
            <a:avLst/>
          </a:prstGeom>
        </p:spPr>
        <p:txBody>
          <a:bodyPr vert="horz" lIns="90734" tIns="45367" rIns="90734" bIns="45367" rtlCol="0"/>
          <a:lstStyle>
            <a:lvl1pPr algn="r">
              <a:defRPr sz="1200"/>
            </a:lvl1pPr>
          </a:lstStyle>
          <a:p>
            <a:fld id="{5614A759-A2B8-4322-A4C4-4B48F5AB2629}" type="datetimeFigureOut">
              <a:rPr lang="pt-BR" smtClean="0"/>
              <a:pPr/>
              <a:t>15/05/2023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4" tIns="45367" rIns="90734" bIns="4536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447" y="4751699"/>
            <a:ext cx="5485123" cy="3886887"/>
          </a:xfrm>
          <a:prstGeom prst="rect">
            <a:avLst/>
          </a:prstGeom>
        </p:spPr>
        <p:txBody>
          <a:bodyPr vert="horz" lIns="90734" tIns="45367" rIns="90734" bIns="45367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6" y="9377140"/>
            <a:ext cx="2972438" cy="495527"/>
          </a:xfrm>
          <a:prstGeom prst="rect">
            <a:avLst/>
          </a:prstGeom>
        </p:spPr>
        <p:txBody>
          <a:bodyPr vert="horz" lIns="90734" tIns="45367" rIns="90734" bIns="45367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3969" y="9377140"/>
            <a:ext cx="2972438" cy="495527"/>
          </a:xfrm>
          <a:prstGeom prst="rect">
            <a:avLst/>
          </a:prstGeom>
        </p:spPr>
        <p:txBody>
          <a:bodyPr vert="horz" lIns="90734" tIns="45367" rIns="90734" bIns="45367" rtlCol="0" anchor="b"/>
          <a:lstStyle>
            <a:lvl1pPr algn="r">
              <a:defRPr sz="1200"/>
            </a:lvl1pPr>
          </a:lstStyle>
          <a:p>
            <a:fld id="{A94AE379-EF6B-40A8-BA30-63A6C9A3ED7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11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41363"/>
            <a:ext cx="6578600" cy="37020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27918-6E5F-4692-A02D-4A683D5CE0C5}" type="slidenum">
              <a:rPr lang="pt-BR" altLang="pt-BR" smtClean="0"/>
              <a:pPr>
                <a:defRPr/>
              </a:pPr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4939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6447" y="4751699"/>
            <a:ext cx="5485200" cy="3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45350" rIns="90725" bIns="453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3883969" y="9377140"/>
            <a:ext cx="29724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45350" rIns="90725" bIns="453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667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6447" y="4751699"/>
            <a:ext cx="5485200" cy="3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45350" rIns="90725" bIns="453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3883969" y="9377140"/>
            <a:ext cx="29724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45350" rIns="90725" bIns="453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22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154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6447" y="4751699"/>
            <a:ext cx="5485200" cy="3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45350" rIns="90725" bIns="453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3883969" y="9377140"/>
            <a:ext cx="29724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45350" rIns="90725" bIns="453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472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27918-6E5F-4692-A02D-4A683D5CE0C5}" type="slidenum">
              <a:rPr lang="pt-BR" altLang="pt-BR" smtClean="0"/>
              <a:pPr>
                <a:defRPr/>
              </a:pPr>
              <a:t>28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7320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27918-6E5F-4692-A02D-4A683D5CE0C5}" type="slidenum">
              <a:rPr lang="pt-BR" altLang="pt-BR" smtClean="0"/>
              <a:pPr>
                <a:defRPr/>
              </a:pPr>
              <a:t>29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1449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26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27918-6E5F-4692-A02D-4A683D5CE0C5}" type="slidenum">
              <a:rPr lang="pt-BR" altLang="pt-BR" smtClean="0"/>
              <a:pPr>
                <a:defRPr/>
              </a:pPr>
              <a:t>30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67220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41363"/>
            <a:ext cx="6578600" cy="37020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27918-6E5F-4692-A02D-4A683D5CE0C5}" type="slidenum">
              <a:rPr lang="pt-BR" altLang="pt-BR" smtClean="0"/>
              <a:pPr>
                <a:defRPr/>
              </a:pPr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379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2:notes"/>
          <p:cNvSpPr txBox="1">
            <a:spLocks noGrp="1"/>
          </p:cNvSpPr>
          <p:nvPr>
            <p:ph type="body" idx="1"/>
          </p:nvPr>
        </p:nvSpPr>
        <p:spPr>
          <a:xfrm>
            <a:off x="684869" y="4690191"/>
            <a:ext cx="5488264" cy="444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endParaRPr lang="pt-BR" sz="1200" b="0" i="0" u="none" strike="noStrike" cap="none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2:notes"/>
          <p:cNvSpPr txBox="1">
            <a:spLocks noGrp="1"/>
          </p:cNvSpPr>
          <p:nvPr>
            <p:ph type="sldNum" idx="12"/>
          </p:nvPr>
        </p:nvSpPr>
        <p:spPr>
          <a:xfrm>
            <a:off x="3884027" y="9377007"/>
            <a:ext cx="2972421" cy="493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4023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196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956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162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26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326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6447" y="4751699"/>
            <a:ext cx="5485200" cy="3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45350" rIns="90725" bIns="453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3883969" y="9377140"/>
            <a:ext cx="29724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45350" rIns="90725" bIns="453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139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B33852-619E-8036-0F19-1169F681E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7654" y="6372000"/>
            <a:ext cx="3968750" cy="30632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algn="r">
              <a:defRPr kumimoji="0" lang="pt-BR" sz="1400" b="0" i="0" u="none" strike="noStrike" cap="none" spc="-1" normalizeH="0" baseline="0" smtClean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Montserrat Light" panose="00000400000000000000" pitchFamily="2" charset="0"/>
              </a:defRPr>
            </a:lvl1pPr>
            <a:lvl2pPr>
              <a:defRPr lang="pt-BR" smtClean="0"/>
            </a:lvl2pPr>
            <a:lvl3pPr>
              <a:defRPr lang="pt-BR" smtClean="0"/>
            </a:lvl3pPr>
            <a:lvl4pPr>
              <a:defRPr lang="pt-BR" smtClean="0"/>
            </a:lvl4pPr>
            <a:lvl5pPr>
              <a:defRPr lang="pt-BR"/>
            </a:lvl5pPr>
          </a:lstStyle>
          <a:p>
            <a: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/>
              <a:t>Informe aqui o local e a data da reunião</a:t>
            </a:r>
          </a:p>
        </p:txBody>
      </p:sp>
      <p:sp>
        <p:nvSpPr>
          <p:cNvPr id="15" name="Título 14"/>
          <p:cNvSpPr>
            <a:spLocks noGrp="1"/>
          </p:cNvSpPr>
          <p:nvPr>
            <p:ph type="title" hasCustomPrompt="1"/>
          </p:nvPr>
        </p:nvSpPr>
        <p:spPr>
          <a:xfrm>
            <a:off x="696000" y="1334814"/>
            <a:ext cx="10610404" cy="489782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Autofit/>
          </a:bodyPr>
          <a:lstStyle>
            <a:lvl1pPr algn="ctr">
              <a:defRPr lang="pt-BR" sz="4000" baseline="0" dirty="0">
                <a:solidFill>
                  <a:srgbClr val="203864"/>
                </a:solidFill>
                <a:latin typeface="Montserrat" panose="00000500000000000000" pitchFamily="2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pt-BR"/>
              <a:t>Clique para editar o título da apresentação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803A42F9-CE01-22A4-B2E3-AE6FB79E4A9F}"/>
              </a:ext>
            </a:extLst>
          </p:cNvPr>
          <p:cNvGrpSpPr/>
          <p:nvPr userDrawn="1"/>
        </p:nvGrpSpPr>
        <p:grpSpPr>
          <a:xfrm>
            <a:off x="4722676" y="6260827"/>
            <a:ext cx="2557051" cy="548688"/>
            <a:chOff x="4557069" y="6260827"/>
            <a:chExt cx="2557051" cy="548688"/>
          </a:xfrm>
        </p:grpSpPr>
        <p:pic>
          <p:nvPicPr>
            <p:cNvPr id="2" name="Imagem 1" descr="Uma imagem contendo Ícone&#10;&#10;Descrição gerada automaticamente">
              <a:extLst>
                <a:ext uri="{FF2B5EF4-FFF2-40B4-BE49-F238E27FC236}">
                  <a16:creationId xmlns:a16="http://schemas.microsoft.com/office/drawing/2014/main" id="{5EDB37A0-0A1B-74D1-C784-AA1853C749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880" y="6260827"/>
              <a:ext cx="2036240" cy="548688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82E27F92-E1DF-D83F-9E9D-47597CFEB204}"/>
                </a:ext>
              </a:extLst>
            </p:cNvPr>
            <p:cNvPicPr/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4557069" y="6412283"/>
              <a:ext cx="480240" cy="26604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3073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FCD1F7-8149-4BCB-B56F-F757AB6F9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800" y="683664"/>
            <a:ext cx="4320000" cy="546740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ctr">
            <a:noAutofit/>
          </a:bodyPr>
          <a:lstStyle>
            <a:lvl1pPr algn="ctr">
              <a:defRPr lang="pt-BR" sz="2400" dirty="0">
                <a:solidFill>
                  <a:srgbClr val="203864"/>
                </a:solidFill>
                <a:latin typeface="Montserrat" panose="00000500000000000000" pitchFamily="2" charset="0"/>
              </a:defRPr>
            </a:lvl1pPr>
          </a:lstStyle>
          <a:p>
            <a:pPr marL="263520" lvl="0">
              <a:lnSpc>
                <a:spcPct val="100000"/>
              </a:lnSpc>
            </a:pPr>
            <a:r>
              <a:rPr lang="pt-BR"/>
              <a:t>Clique para editar o título dessa seção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35B0A0B-1862-4B27-95F0-0573FCC126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83832" y="683663"/>
            <a:ext cx="6696744" cy="5467408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a descrição dessa seção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E25E11-42C0-4D06-8985-7D16109A1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Montserrat" panose="000005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1DEF9DC-DBB3-4644-93EB-010AE23688A5}" type="datetime1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t>15/05/2023</a:t>
            </a:fld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1DBC25-5788-4734-835E-DB27F8686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Montserrat" panose="000005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D388D8-4F7C-4E00-803B-C72133C04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15DFB38-4ACA-4816-9166-0A9E97EEB23F}" type="slidenum">
              <a:rPr lang="pt-BR" smtClean="0"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>
              <a:cs typeface="+mn-cs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5128BC6-8F16-0301-0212-96F2894E856A}"/>
              </a:ext>
            </a:extLst>
          </p:cNvPr>
          <p:cNvGrpSpPr/>
          <p:nvPr userDrawn="1"/>
        </p:nvGrpSpPr>
        <p:grpSpPr>
          <a:xfrm>
            <a:off x="4722676" y="6260827"/>
            <a:ext cx="2557051" cy="548688"/>
            <a:chOff x="4557069" y="6260827"/>
            <a:chExt cx="2557051" cy="548688"/>
          </a:xfrm>
        </p:grpSpPr>
        <p:pic>
          <p:nvPicPr>
            <p:cNvPr id="10" name="Imagem 9" descr="Uma imagem contendo Ícone&#10;&#10;Descrição gerada automaticamente">
              <a:extLst>
                <a:ext uri="{FF2B5EF4-FFF2-40B4-BE49-F238E27FC236}">
                  <a16:creationId xmlns:a16="http://schemas.microsoft.com/office/drawing/2014/main" id="{370F4754-DC1E-D4D9-778B-3EF8B9665A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880" y="6260827"/>
              <a:ext cx="2036240" cy="548688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648C9D3D-67D7-5932-90AD-22614B971DE6}"/>
                </a:ext>
              </a:extLst>
            </p:cNvPr>
            <p:cNvPicPr/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4557069" y="6412283"/>
              <a:ext cx="480240" cy="26604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1346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A397A-2868-4B75-9CC1-638F4EFD0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ctr">
            <a:noAutofit/>
          </a:bodyPr>
          <a:lstStyle>
            <a:lvl1pPr>
              <a:defRPr lang="pt-BR" sz="2000">
                <a:latin typeface="+mj-lt"/>
              </a:defRPr>
            </a:lvl1pPr>
          </a:lstStyle>
          <a:p>
            <a:pPr marL="263520" lvl="0">
              <a:lnSpc>
                <a:spcPct val="100000"/>
              </a:lnSpc>
            </a:pPr>
            <a:r>
              <a:rPr lang="pt-BR"/>
              <a:t>Clique para editar o título do slide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4E9CC2-C369-4F5A-830B-5BA123AAE9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54800" y="1123200"/>
            <a:ext cx="5522400" cy="5040000"/>
          </a:xfrm>
        </p:spPr>
        <p:txBody>
          <a:bodyPr/>
          <a:lstStyle>
            <a:lvl1pPr algn="just">
              <a:defRPr sz="1400">
                <a:latin typeface="+mj-lt"/>
              </a:defRPr>
            </a:lvl1pPr>
            <a:lvl2pPr algn="just">
              <a:defRPr sz="1400">
                <a:latin typeface="+mj-lt"/>
              </a:defRPr>
            </a:lvl2pPr>
            <a:lvl3pPr algn="just">
              <a:defRPr sz="1400">
                <a:latin typeface="+mj-lt"/>
              </a:defRPr>
            </a:lvl3pPr>
            <a:lvl4pPr algn="just">
              <a:defRPr sz="1400">
                <a:latin typeface="+mj-lt"/>
              </a:defRPr>
            </a:lvl4pPr>
            <a:lvl5pPr algn="just">
              <a:defRPr sz="1400">
                <a:latin typeface="+mj-lt"/>
              </a:defRPr>
            </a:lvl5pPr>
          </a:lstStyle>
          <a:p>
            <a:pPr lvl="0"/>
            <a:r>
              <a:rPr lang="pt-BR"/>
              <a:t>Clique para editar tópicos do slide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1069558-3061-433A-A35E-A6037417D9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1788" y="1123200"/>
            <a:ext cx="5522400" cy="5040000"/>
          </a:xfrm>
        </p:spPr>
        <p:txBody>
          <a:bodyPr/>
          <a:lstStyle>
            <a:lvl1pPr algn="just">
              <a:defRPr sz="1400">
                <a:latin typeface="+mj-lt"/>
              </a:defRPr>
            </a:lvl1pPr>
            <a:lvl2pPr algn="just">
              <a:defRPr sz="1400">
                <a:latin typeface="+mj-lt"/>
              </a:defRPr>
            </a:lvl2pPr>
            <a:lvl3pPr algn="just">
              <a:defRPr sz="1400">
                <a:latin typeface="+mj-lt"/>
              </a:defRPr>
            </a:lvl3pPr>
            <a:lvl4pPr algn="just">
              <a:defRPr sz="1400">
                <a:latin typeface="+mj-lt"/>
              </a:defRPr>
            </a:lvl4pPr>
            <a:lvl5pPr algn="just">
              <a:defRPr sz="1400">
                <a:latin typeface="+mj-lt"/>
              </a:defRPr>
            </a:lvl5pPr>
          </a:lstStyle>
          <a:p>
            <a:pPr lvl="0"/>
            <a:r>
              <a:rPr lang="pt-BR"/>
              <a:t>Clique para editar tópicos do slide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4128A87-72E2-4225-8375-3C975D9ED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DB2F13B-0860-4D77-9E4C-8C528D8BB41A}" type="datetime1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t>15/05/2023</a:t>
            </a:fld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95092D-8B8C-4874-8460-D0BF45838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85E38C-1C9A-433D-A797-F4BE49E59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15DFB38-4ACA-4816-9166-0A9E97EEB23F}" type="slidenum">
              <a:rPr lang="pt-BR" smtClean="0"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>
              <a:cs typeface="+mn-cs"/>
            </a:endParaRPr>
          </a:p>
        </p:txBody>
      </p:sp>
      <p:cxnSp>
        <p:nvCxnSpPr>
          <p:cNvPr id="10" name="Conector Reto 2">
            <a:extLst>
              <a:ext uri="{FF2B5EF4-FFF2-40B4-BE49-F238E27FC236}">
                <a16:creationId xmlns:a16="http://schemas.microsoft.com/office/drawing/2014/main" id="{9D559AE9-B58B-FFC5-BC3E-364EC74A3A73}"/>
              </a:ext>
            </a:extLst>
          </p:cNvPr>
          <p:cNvCxnSpPr/>
          <p:nvPr userDrawn="1"/>
        </p:nvCxnSpPr>
        <p:spPr>
          <a:xfrm>
            <a:off x="156000" y="981241"/>
            <a:ext cx="632377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96455248-87E3-75C0-3550-D30C4BE44900}"/>
              </a:ext>
            </a:extLst>
          </p:cNvPr>
          <p:cNvGrpSpPr/>
          <p:nvPr userDrawn="1"/>
        </p:nvGrpSpPr>
        <p:grpSpPr>
          <a:xfrm>
            <a:off x="4722676" y="6260827"/>
            <a:ext cx="2557051" cy="548688"/>
            <a:chOff x="4557069" y="6260827"/>
            <a:chExt cx="2557051" cy="548688"/>
          </a:xfrm>
        </p:grpSpPr>
        <p:pic>
          <p:nvPicPr>
            <p:cNvPr id="13" name="Imagem 12" descr="Uma imagem contendo Ícone&#10;&#10;Descrição gerada automaticamente">
              <a:extLst>
                <a:ext uri="{FF2B5EF4-FFF2-40B4-BE49-F238E27FC236}">
                  <a16:creationId xmlns:a16="http://schemas.microsoft.com/office/drawing/2014/main" id="{6F3921CD-3722-760A-30EF-401670EC47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880" y="6260827"/>
              <a:ext cx="2036240" cy="548688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A66BDF57-F5FB-EE6C-C738-93CBF2CB1E98}"/>
                </a:ext>
              </a:extLst>
            </p:cNvPr>
            <p:cNvPicPr/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4557069" y="6412283"/>
              <a:ext cx="480240" cy="26604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75890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o e 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A397A-2868-4B75-9CC1-638F4EFD0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ctr">
            <a:noAutofit/>
          </a:bodyPr>
          <a:lstStyle>
            <a:lvl1pPr>
              <a:defRPr lang="pt-BR" sz="2000">
                <a:latin typeface="+mj-lt"/>
              </a:defRPr>
            </a:lvl1pPr>
          </a:lstStyle>
          <a:p>
            <a:pPr marL="263520" lvl="0">
              <a:lnSpc>
                <a:spcPct val="100000"/>
              </a:lnSpc>
            </a:pPr>
            <a:r>
              <a:rPr lang="pt-BR"/>
              <a:t>Clique para editar o título do slide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4E9CC2-C369-4F5A-830B-5BA123AAE9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54800" y="1947112"/>
            <a:ext cx="5522400" cy="4216088"/>
          </a:xfrm>
        </p:spPr>
        <p:txBody>
          <a:bodyPr/>
          <a:lstStyle>
            <a:lvl1pPr algn="just">
              <a:defRPr sz="1400">
                <a:latin typeface="+mj-lt"/>
              </a:defRPr>
            </a:lvl1pPr>
            <a:lvl2pPr algn="just">
              <a:defRPr sz="1400">
                <a:latin typeface="+mj-lt"/>
              </a:defRPr>
            </a:lvl2pPr>
            <a:lvl3pPr algn="just">
              <a:defRPr sz="1400">
                <a:latin typeface="+mj-lt"/>
              </a:defRPr>
            </a:lvl3pPr>
            <a:lvl4pPr algn="just">
              <a:defRPr sz="1400">
                <a:latin typeface="+mj-lt"/>
              </a:defRPr>
            </a:lvl4pPr>
            <a:lvl5pPr algn="just">
              <a:defRPr sz="1400">
                <a:latin typeface="+mj-lt"/>
              </a:defRPr>
            </a:lvl5pPr>
          </a:lstStyle>
          <a:p>
            <a:pPr lvl="0"/>
            <a:r>
              <a:rPr lang="pt-BR"/>
              <a:t>Clique para editar tópicos do slide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1069558-3061-433A-A35E-A6037417D9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1788" y="1947112"/>
            <a:ext cx="5522400" cy="4216088"/>
          </a:xfrm>
        </p:spPr>
        <p:txBody>
          <a:bodyPr/>
          <a:lstStyle>
            <a:lvl1pPr algn="just">
              <a:defRPr sz="1400">
                <a:latin typeface="+mj-lt"/>
              </a:defRPr>
            </a:lvl1pPr>
            <a:lvl2pPr algn="just">
              <a:defRPr sz="1400">
                <a:latin typeface="+mj-lt"/>
              </a:defRPr>
            </a:lvl2pPr>
            <a:lvl3pPr algn="just">
              <a:defRPr sz="1400">
                <a:latin typeface="+mj-lt"/>
              </a:defRPr>
            </a:lvl3pPr>
            <a:lvl4pPr algn="just">
              <a:defRPr sz="1400">
                <a:latin typeface="+mj-lt"/>
              </a:defRPr>
            </a:lvl4pPr>
            <a:lvl5pPr algn="just">
              <a:defRPr sz="1400">
                <a:latin typeface="+mj-lt"/>
              </a:defRPr>
            </a:lvl5pPr>
          </a:lstStyle>
          <a:p>
            <a:pPr lvl="0"/>
            <a:r>
              <a:rPr lang="pt-BR"/>
              <a:t>Clique para editar tópicos do slide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4128A87-72E2-4225-8375-3C975D9ED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3B1F576-E1DB-40BE-93FB-B56B409B86AF}" type="datetime1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t>15/05/2023</a:t>
            </a:fld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95092D-8B8C-4874-8460-D0BF45838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85E38C-1C9A-433D-A797-F4BE49E59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15DFB38-4ACA-4816-9166-0A9E97EEB23F}" type="slidenum">
              <a:rPr lang="pt-BR" smtClean="0"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>
              <a:cs typeface="+mn-cs"/>
            </a:endParaRPr>
          </a:p>
        </p:txBody>
      </p:sp>
      <p:cxnSp>
        <p:nvCxnSpPr>
          <p:cNvPr id="10" name="Conector Reto 2">
            <a:extLst>
              <a:ext uri="{FF2B5EF4-FFF2-40B4-BE49-F238E27FC236}">
                <a16:creationId xmlns:a16="http://schemas.microsoft.com/office/drawing/2014/main" id="{9D559AE9-B58B-FFC5-BC3E-364EC74A3A73}"/>
              </a:ext>
            </a:extLst>
          </p:cNvPr>
          <p:cNvCxnSpPr/>
          <p:nvPr userDrawn="1"/>
        </p:nvCxnSpPr>
        <p:spPr>
          <a:xfrm>
            <a:off x="156000" y="981241"/>
            <a:ext cx="632377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96455248-87E3-75C0-3550-D30C4BE44900}"/>
              </a:ext>
            </a:extLst>
          </p:cNvPr>
          <p:cNvGrpSpPr/>
          <p:nvPr userDrawn="1"/>
        </p:nvGrpSpPr>
        <p:grpSpPr>
          <a:xfrm>
            <a:off x="4722676" y="6260827"/>
            <a:ext cx="2557051" cy="548688"/>
            <a:chOff x="4557069" y="6260827"/>
            <a:chExt cx="2557051" cy="548688"/>
          </a:xfrm>
        </p:grpSpPr>
        <p:pic>
          <p:nvPicPr>
            <p:cNvPr id="13" name="Imagem 12" descr="Uma imagem contendo Ícone&#10;&#10;Descrição gerada automaticamente">
              <a:extLst>
                <a:ext uri="{FF2B5EF4-FFF2-40B4-BE49-F238E27FC236}">
                  <a16:creationId xmlns:a16="http://schemas.microsoft.com/office/drawing/2014/main" id="{6F3921CD-3722-760A-30EF-401670EC47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880" y="6260827"/>
              <a:ext cx="2036240" cy="548688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A66BDF57-F5FB-EE6C-C738-93CBF2CB1E98}"/>
                </a:ext>
              </a:extLst>
            </p:cNvPr>
            <p:cNvPicPr/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4557069" y="6412283"/>
              <a:ext cx="480240" cy="2660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B0EF2466-FA9C-0168-0F79-18280B2551D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4800" y="1123200"/>
            <a:ext cx="11129389" cy="823912"/>
          </a:xfrm>
        </p:spPr>
        <p:txBody>
          <a:bodyPr anchor="ctr"/>
          <a:lstStyle>
            <a:lvl1pPr marL="0" indent="0">
              <a:buNone/>
              <a:defRPr sz="2000" b="1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esse subtítulo</a:t>
            </a:r>
          </a:p>
        </p:txBody>
      </p:sp>
    </p:spTree>
    <p:extLst>
      <p:ext uri="{BB962C8B-B14F-4D97-AF65-F5344CB8AC3E}">
        <p14:creationId xmlns:p14="http://schemas.microsoft.com/office/powerpoint/2010/main" val="4020695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B5F19B-5F9D-447D-B3E4-7009C371E2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4799" y="1123200"/>
            <a:ext cx="5522400" cy="823912"/>
          </a:xfrm>
        </p:spPr>
        <p:txBody>
          <a:bodyPr anchor="b"/>
          <a:lstStyle>
            <a:lvl1pPr marL="0" indent="0">
              <a:buNone/>
              <a:defRPr sz="2000" b="1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esse subtítulo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F30879A-B0C7-4FD0-876A-A8D9FA3E01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4799" y="1973215"/>
            <a:ext cx="5522400" cy="4325524"/>
          </a:xfrm>
        </p:spPr>
        <p:txBody>
          <a:bodyPr/>
          <a:lstStyle>
            <a:lvl1pPr algn="just">
              <a:defRPr sz="1400">
                <a:latin typeface="+mj-lt"/>
              </a:defRPr>
            </a:lvl1pPr>
            <a:lvl2pPr algn="just">
              <a:defRPr sz="1400">
                <a:latin typeface="+mj-lt"/>
              </a:defRPr>
            </a:lvl2pPr>
            <a:lvl3pPr algn="just">
              <a:defRPr sz="1400">
                <a:latin typeface="+mj-lt"/>
              </a:defRPr>
            </a:lvl3pPr>
            <a:lvl4pPr algn="just">
              <a:defRPr sz="1400">
                <a:latin typeface="+mj-lt"/>
              </a:defRPr>
            </a:lvl4pPr>
            <a:lvl5pPr algn="just">
              <a:defRPr sz="1400">
                <a:latin typeface="+mj-lt"/>
              </a:defRPr>
            </a:lvl5pPr>
          </a:lstStyle>
          <a:p>
            <a:pPr lvl="0"/>
            <a:r>
              <a:rPr lang="pt-BR"/>
              <a:t>Clique para editar tópicos do slide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624B81F-B1A2-4C91-BBA4-1221BB16868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763600" y="1123200"/>
            <a:ext cx="5522400" cy="823912"/>
          </a:xfr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esse subtítulo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C653897-CBAB-4FE2-8FFF-4A20DF7259A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763600" y="1947112"/>
            <a:ext cx="5522400" cy="4325524"/>
          </a:xfrm>
        </p:spPr>
        <p:txBody>
          <a:bodyPr/>
          <a:lstStyle>
            <a:lvl1pPr algn="just">
              <a:defRPr sz="1400">
                <a:latin typeface="+mj-lt"/>
              </a:defRPr>
            </a:lvl1pPr>
            <a:lvl2pPr algn="just">
              <a:defRPr sz="1400">
                <a:latin typeface="+mj-lt"/>
              </a:defRPr>
            </a:lvl2pPr>
            <a:lvl3pPr algn="just">
              <a:defRPr sz="1400">
                <a:latin typeface="+mj-lt"/>
              </a:defRPr>
            </a:lvl3pPr>
            <a:lvl4pPr algn="just">
              <a:defRPr sz="1400">
                <a:latin typeface="+mj-lt"/>
              </a:defRPr>
            </a:lvl4pPr>
            <a:lvl5pPr algn="just">
              <a:defRPr sz="1400">
                <a:latin typeface="+mj-lt"/>
              </a:defRPr>
            </a:lvl5pPr>
          </a:lstStyle>
          <a:p>
            <a:pPr lvl="0"/>
            <a:r>
              <a:rPr lang="pt-BR"/>
              <a:t>Clique para editar tópicos do slide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75BF606-33D2-4FD6-ADE9-473CA020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59C0924-9CCB-4F6A-BD97-0DA75E2227FB}" type="datetime1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t>15/05/2023</a:t>
            </a:fld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1A4497A-FDC0-4583-B6AD-661ECDC6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9BA5F6B-DF6F-422D-A627-657E9FC6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15DFB38-4ACA-4816-9166-0A9E97EEB23F}" type="slidenum">
              <a:rPr lang="pt-BR" smtClean="0"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>
              <a:cs typeface="+mn-cs"/>
            </a:endParaRPr>
          </a:p>
        </p:txBody>
      </p:sp>
      <p:cxnSp>
        <p:nvCxnSpPr>
          <p:cNvPr id="2" name="Conector Reto 2">
            <a:extLst>
              <a:ext uri="{FF2B5EF4-FFF2-40B4-BE49-F238E27FC236}">
                <a16:creationId xmlns:a16="http://schemas.microsoft.com/office/drawing/2014/main" id="{0324240D-6A9F-FE1C-B933-D10775C8CA67}"/>
              </a:ext>
            </a:extLst>
          </p:cNvPr>
          <p:cNvCxnSpPr/>
          <p:nvPr userDrawn="1"/>
        </p:nvCxnSpPr>
        <p:spPr>
          <a:xfrm>
            <a:off x="156000" y="981241"/>
            <a:ext cx="632377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>
            <a:extLst>
              <a:ext uri="{FF2B5EF4-FFF2-40B4-BE49-F238E27FC236}">
                <a16:creationId xmlns:a16="http://schemas.microsoft.com/office/drawing/2014/main" id="{6FE7603D-2F1F-AAA9-8313-A060E5FF3D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0560496" cy="9504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vert="horz" lIns="0" tIns="0" rIns="0" bIns="0" rtlCol="0" anchor="ctr">
            <a:noAutofit/>
          </a:bodyPr>
          <a:lstStyle>
            <a:lvl1pPr>
              <a:defRPr lang="pt-BR">
                <a:latin typeface="+mj-lt"/>
                <a:ea typeface="Arial Unicode MS"/>
              </a:defRPr>
            </a:lvl1pPr>
          </a:lstStyle>
          <a:p>
            <a:pPr marL="263520" lvl="0">
              <a:lnSpc>
                <a:spcPct val="100000"/>
              </a:lnSpc>
            </a:pPr>
            <a:r>
              <a:rPr lang="pt-BR"/>
              <a:t>Clique para editar o título do slide da Pauta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6EC8E430-4580-C7C7-51D1-1952910A0043}"/>
              </a:ext>
            </a:extLst>
          </p:cNvPr>
          <p:cNvGrpSpPr/>
          <p:nvPr userDrawn="1"/>
        </p:nvGrpSpPr>
        <p:grpSpPr>
          <a:xfrm>
            <a:off x="4722676" y="6260827"/>
            <a:ext cx="2557051" cy="548688"/>
            <a:chOff x="4557069" y="6260827"/>
            <a:chExt cx="2557051" cy="548688"/>
          </a:xfrm>
        </p:grpSpPr>
        <p:pic>
          <p:nvPicPr>
            <p:cNvPr id="14" name="Imagem 13" descr="Uma imagem contendo Ícone&#10;&#10;Descrição gerada automaticamente">
              <a:extLst>
                <a:ext uri="{FF2B5EF4-FFF2-40B4-BE49-F238E27FC236}">
                  <a16:creationId xmlns:a16="http://schemas.microsoft.com/office/drawing/2014/main" id="{71A0C175-A4A3-8394-4A6D-F8C2EF619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880" y="6260827"/>
              <a:ext cx="2036240" cy="548688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8710F6F7-6822-3E5A-F1CA-3E922DFB39B9}"/>
                </a:ext>
              </a:extLst>
            </p:cNvPr>
            <p:cNvPicPr/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4557069" y="6412283"/>
              <a:ext cx="480240" cy="26604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36352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ção - com N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B5F19B-5F9D-447D-B3E4-7009C371E2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4799" y="1123200"/>
            <a:ext cx="5522400" cy="823912"/>
          </a:xfrm>
        </p:spPr>
        <p:txBody>
          <a:bodyPr anchor="b"/>
          <a:lstStyle>
            <a:lvl1pPr marL="0" indent="0">
              <a:buNone/>
              <a:defRPr sz="2000" b="1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esse subtítulo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F30879A-B0C7-4FD0-876A-A8D9FA3E01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4799" y="1973215"/>
            <a:ext cx="5522400" cy="4325524"/>
          </a:xfrm>
        </p:spPr>
        <p:txBody>
          <a:bodyPr/>
          <a:lstStyle>
            <a:lvl1pPr algn="just">
              <a:defRPr sz="1400">
                <a:latin typeface="+mj-lt"/>
              </a:defRPr>
            </a:lvl1pPr>
            <a:lvl2pPr algn="just">
              <a:defRPr sz="1400">
                <a:latin typeface="+mj-lt"/>
              </a:defRPr>
            </a:lvl2pPr>
            <a:lvl3pPr algn="just">
              <a:defRPr sz="1400">
                <a:latin typeface="+mj-lt"/>
              </a:defRPr>
            </a:lvl3pPr>
            <a:lvl4pPr algn="just">
              <a:defRPr sz="1400">
                <a:latin typeface="+mj-lt"/>
              </a:defRPr>
            </a:lvl4pPr>
            <a:lvl5pPr algn="just">
              <a:defRPr sz="1400">
                <a:latin typeface="+mj-lt"/>
              </a:defRPr>
            </a:lvl5pPr>
          </a:lstStyle>
          <a:p>
            <a:pPr lvl="0"/>
            <a:r>
              <a:rPr lang="pt-BR"/>
              <a:t>Clique para editar tópicos do slide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624B81F-B1A2-4C91-BBA4-1221BB16868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763600" y="1123200"/>
            <a:ext cx="5522400" cy="823912"/>
          </a:xfr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esse subtítulo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C653897-CBAB-4FE2-8FFF-4A20DF7259A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763600" y="1947112"/>
            <a:ext cx="5522400" cy="4325524"/>
          </a:xfrm>
        </p:spPr>
        <p:txBody>
          <a:bodyPr/>
          <a:lstStyle>
            <a:lvl1pPr algn="just">
              <a:defRPr sz="1400">
                <a:latin typeface="+mj-lt"/>
              </a:defRPr>
            </a:lvl1pPr>
            <a:lvl2pPr algn="just">
              <a:defRPr sz="1400">
                <a:latin typeface="+mj-lt"/>
              </a:defRPr>
            </a:lvl2pPr>
            <a:lvl3pPr algn="just">
              <a:defRPr sz="1400">
                <a:latin typeface="+mj-lt"/>
              </a:defRPr>
            </a:lvl3pPr>
            <a:lvl4pPr algn="just">
              <a:defRPr sz="1400">
                <a:latin typeface="+mj-lt"/>
              </a:defRPr>
            </a:lvl4pPr>
            <a:lvl5pPr algn="just">
              <a:defRPr sz="1400">
                <a:latin typeface="+mj-lt"/>
              </a:defRPr>
            </a:lvl5pPr>
          </a:lstStyle>
          <a:p>
            <a:pPr lvl="0"/>
            <a:r>
              <a:rPr lang="pt-BR"/>
              <a:t>Clique para editar tópicos do slide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75BF606-33D2-4FD6-ADE9-473CA020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8C13E5F-6EF4-4AC8-AB93-DCA0A7E34ED2}" type="datetime1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t>15/05/2023</a:t>
            </a:fld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1A4497A-FDC0-4583-B6AD-661ECDC6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9BA5F6B-DF6F-422D-A627-657E9FC6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15DFB38-4ACA-4816-9166-0A9E97EEB23F}" type="slidenum">
              <a:rPr lang="pt-BR" smtClean="0"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>
              <a:cs typeface="+mn-cs"/>
            </a:endParaRPr>
          </a:p>
        </p:txBody>
      </p:sp>
      <p:cxnSp>
        <p:nvCxnSpPr>
          <p:cNvPr id="2" name="Conector Reto 2">
            <a:extLst>
              <a:ext uri="{FF2B5EF4-FFF2-40B4-BE49-F238E27FC236}">
                <a16:creationId xmlns:a16="http://schemas.microsoft.com/office/drawing/2014/main" id="{0324240D-6A9F-FE1C-B933-D10775C8CA67}"/>
              </a:ext>
            </a:extLst>
          </p:cNvPr>
          <p:cNvCxnSpPr/>
          <p:nvPr userDrawn="1"/>
        </p:nvCxnSpPr>
        <p:spPr>
          <a:xfrm>
            <a:off x="156000" y="981241"/>
            <a:ext cx="632377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>
            <a:extLst>
              <a:ext uri="{FF2B5EF4-FFF2-40B4-BE49-F238E27FC236}">
                <a16:creationId xmlns:a16="http://schemas.microsoft.com/office/drawing/2014/main" id="{6FE7603D-2F1F-AAA9-8313-A060E5FF3D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0560496" cy="9504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vert="horz" lIns="0" tIns="0" rIns="0" bIns="0" rtlCol="0" anchor="ctr">
            <a:noAutofit/>
          </a:bodyPr>
          <a:lstStyle>
            <a:lvl1pPr>
              <a:defRPr lang="pt-BR">
                <a:latin typeface="+mj-lt"/>
                <a:ea typeface="Arial Unicode MS"/>
              </a:defRPr>
            </a:lvl1pPr>
          </a:lstStyle>
          <a:p>
            <a:pPr marL="263520" lvl="0">
              <a:lnSpc>
                <a:spcPct val="100000"/>
              </a:lnSpc>
            </a:pPr>
            <a:r>
              <a:rPr lang="pt-BR"/>
              <a:t>Clique para editar o título do slide da Pauta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6EC8E430-4580-C7C7-51D1-1952910A0043}"/>
              </a:ext>
            </a:extLst>
          </p:cNvPr>
          <p:cNvGrpSpPr/>
          <p:nvPr userDrawn="1"/>
        </p:nvGrpSpPr>
        <p:grpSpPr>
          <a:xfrm>
            <a:off x="4722676" y="6260827"/>
            <a:ext cx="2557051" cy="548688"/>
            <a:chOff x="4557069" y="6260827"/>
            <a:chExt cx="2557051" cy="548688"/>
          </a:xfrm>
        </p:grpSpPr>
        <p:pic>
          <p:nvPicPr>
            <p:cNvPr id="14" name="Imagem 13" descr="Uma imagem contendo Ícone&#10;&#10;Descrição gerada automaticamente">
              <a:extLst>
                <a:ext uri="{FF2B5EF4-FFF2-40B4-BE49-F238E27FC236}">
                  <a16:creationId xmlns:a16="http://schemas.microsoft.com/office/drawing/2014/main" id="{71A0C175-A4A3-8394-4A6D-F8C2EF619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880" y="6260827"/>
              <a:ext cx="2036240" cy="548688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8710F6F7-6822-3E5A-F1CA-3E922DFB39B9}"/>
                </a:ext>
              </a:extLst>
            </p:cNvPr>
            <p:cNvPicPr/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4557069" y="6412283"/>
              <a:ext cx="480240" cy="2660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Espaço Reservado para Texto 7">
            <a:extLst>
              <a:ext uri="{FF2B5EF4-FFF2-40B4-BE49-F238E27FC236}">
                <a16:creationId xmlns:a16="http://schemas.microsoft.com/office/drawing/2014/main" id="{7B6BA5BE-9FC0-C68E-2483-5F69EE51EC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4800" y="6343840"/>
            <a:ext cx="4527305" cy="382661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 texto da Nota de Rodapé</a:t>
            </a:r>
          </a:p>
        </p:txBody>
      </p:sp>
    </p:spTree>
    <p:extLst>
      <p:ext uri="{BB962C8B-B14F-4D97-AF65-F5344CB8AC3E}">
        <p14:creationId xmlns:p14="http://schemas.microsoft.com/office/powerpoint/2010/main" val="1445895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18A6ECB-D667-465E-850C-4521E5D41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6EA009A-B492-4804-9358-02AE66D8614A}" type="datetime1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t>15/05/2023</a:t>
            </a:fld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97CECB7-B1E5-4455-AC60-F8DA8C32E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0CD2D93-01DB-4E41-8D6A-DC988D03D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15DFB38-4ACA-4816-9166-0A9E97EEB23F}" type="slidenum">
              <a:rPr lang="pt-BR" smtClean="0"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>
              <a:cs typeface="+mn-cs"/>
            </a:endParaRPr>
          </a:p>
        </p:txBody>
      </p:sp>
      <p:cxnSp>
        <p:nvCxnSpPr>
          <p:cNvPr id="6" name="Conector Reto 2">
            <a:extLst>
              <a:ext uri="{FF2B5EF4-FFF2-40B4-BE49-F238E27FC236}">
                <a16:creationId xmlns:a16="http://schemas.microsoft.com/office/drawing/2014/main" id="{EB8F3B1E-6396-E804-EBA6-C644619E4D4B}"/>
              </a:ext>
            </a:extLst>
          </p:cNvPr>
          <p:cNvCxnSpPr/>
          <p:nvPr userDrawn="1"/>
        </p:nvCxnSpPr>
        <p:spPr>
          <a:xfrm>
            <a:off x="156000" y="981241"/>
            <a:ext cx="632377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>
            <a:extLst>
              <a:ext uri="{FF2B5EF4-FFF2-40B4-BE49-F238E27FC236}">
                <a16:creationId xmlns:a16="http://schemas.microsoft.com/office/drawing/2014/main" id="{DD29B5E6-E47C-0BE3-B8BC-0A005153A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0560496" cy="9504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vert="horz" lIns="0" tIns="0" rIns="0" bIns="0" rtlCol="0" anchor="ctr">
            <a:noAutofit/>
          </a:bodyPr>
          <a:lstStyle>
            <a:lvl1pPr>
              <a:defRPr lang="pt-BR">
                <a:latin typeface="+mj-lt"/>
                <a:ea typeface="Arial Unicode MS"/>
              </a:defRPr>
            </a:lvl1pPr>
          </a:lstStyle>
          <a:p>
            <a:pPr marL="263520" lvl="0">
              <a:lnSpc>
                <a:spcPct val="100000"/>
              </a:lnSpc>
            </a:pPr>
            <a:r>
              <a:rPr lang="pt-BR"/>
              <a:t>Clique para editar o título do slide da Pauta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984A7AD2-2F1C-3758-E93D-CD8604821EF0}"/>
              </a:ext>
            </a:extLst>
          </p:cNvPr>
          <p:cNvGrpSpPr/>
          <p:nvPr userDrawn="1"/>
        </p:nvGrpSpPr>
        <p:grpSpPr>
          <a:xfrm>
            <a:off x="4722676" y="6260827"/>
            <a:ext cx="2557051" cy="548688"/>
            <a:chOff x="4557069" y="6260827"/>
            <a:chExt cx="2557051" cy="548688"/>
          </a:xfrm>
        </p:grpSpPr>
        <p:pic>
          <p:nvPicPr>
            <p:cNvPr id="10" name="Imagem 9" descr="Uma imagem contendo Ícone&#10;&#10;Descrição gerada automaticamente">
              <a:extLst>
                <a:ext uri="{FF2B5EF4-FFF2-40B4-BE49-F238E27FC236}">
                  <a16:creationId xmlns:a16="http://schemas.microsoft.com/office/drawing/2014/main" id="{7C73A0DE-D853-A706-4EEC-AC2D21378E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880" y="6260827"/>
              <a:ext cx="2036240" cy="548688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0CB9DC08-7E6D-112D-53E0-9CD640FE3B84}"/>
                </a:ext>
              </a:extLst>
            </p:cNvPr>
            <p:cNvPicPr/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4557069" y="6412283"/>
              <a:ext cx="480240" cy="26604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18840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nte Título - Com n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18A6ECB-D667-465E-850C-4521E5D41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6A1848E-2D8E-4268-BA6C-51D7C7C92375}" type="datetime1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t>15/05/2023</a:t>
            </a:fld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97CECB7-B1E5-4455-AC60-F8DA8C32E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0CD2D93-01DB-4E41-8D6A-DC988D03D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15DFB38-4ACA-4816-9166-0A9E97EEB23F}" type="slidenum">
              <a:rPr lang="pt-BR" smtClean="0"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>
              <a:cs typeface="+mn-cs"/>
            </a:endParaRPr>
          </a:p>
        </p:txBody>
      </p:sp>
      <p:cxnSp>
        <p:nvCxnSpPr>
          <p:cNvPr id="6" name="Conector Reto 2">
            <a:extLst>
              <a:ext uri="{FF2B5EF4-FFF2-40B4-BE49-F238E27FC236}">
                <a16:creationId xmlns:a16="http://schemas.microsoft.com/office/drawing/2014/main" id="{EB8F3B1E-6396-E804-EBA6-C644619E4D4B}"/>
              </a:ext>
            </a:extLst>
          </p:cNvPr>
          <p:cNvCxnSpPr/>
          <p:nvPr userDrawn="1"/>
        </p:nvCxnSpPr>
        <p:spPr>
          <a:xfrm>
            <a:off x="156000" y="981241"/>
            <a:ext cx="632377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>
            <a:extLst>
              <a:ext uri="{FF2B5EF4-FFF2-40B4-BE49-F238E27FC236}">
                <a16:creationId xmlns:a16="http://schemas.microsoft.com/office/drawing/2014/main" id="{DD29B5E6-E47C-0BE3-B8BC-0A005153A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0560496" cy="9504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vert="horz" lIns="0" tIns="0" rIns="0" bIns="0" rtlCol="0" anchor="ctr">
            <a:noAutofit/>
          </a:bodyPr>
          <a:lstStyle>
            <a:lvl1pPr>
              <a:defRPr lang="pt-BR">
                <a:latin typeface="+mj-lt"/>
                <a:ea typeface="Arial Unicode MS"/>
              </a:defRPr>
            </a:lvl1pPr>
          </a:lstStyle>
          <a:p>
            <a:pPr marL="263520" lvl="0">
              <a:lnSpc>
                <a:spcPct val="100000"/>
              </a:lnSpc>
            </a:pPr>
            <a:r>
              <a:rPr lang="pt-BR"/>
              <a:t>Clique para editar o título do slide da Pauta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984A7AD2-2F1C-3758-E93D-CD8604821EF0}"/>
              </a:ext>
            </a:extLst>
          </p:cNvPr>
          <p:cNvGrpSpPr/>
          <p:nvPr userDrawn="1"/>
        </p:nvGrpSpPr>
        <p:grpSpPr>
          <a:xfrm>
            <a:off x="4722676" y="6260827"/>
            <a:ext cx="2557051" cy="548688"/>
            <a:chOff x="4557069" y="6260827"/>
            <a:chExt cx="2557051" cy="548688"/>
          </a:xfrm>
        </p:grpSpPr>
        <p:pic>
          <p:nvPicPr>
            <p:cNvPr id="10" name="Imagem 9" descr="Uma imagem contendo Ícone&#10;&#10;Descrição gerada automaticamente">
              <a:extLst>
                <a:ext uri="{FF2B5EF4-FFF2-40B4-BE49-F238E27FC236}">
                  <a16:creationId xmlns:a16="http://schemas.microsoft.com/office/drawing/2014/main" id="{7C73A0DE-D853-A706-4EEC-AC2D21378E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880" y="6260827"/>
              <a:ext cx="2036240" cy="548688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0CB9DC08-7E6D-112D-53E0-9CD640FE3B84}"/>
                </a:ext>
              </a:extLst>
            </p:cNvPr>
            <p:cNvPicPr/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4557069" y="6412283"/>
              <a:ext cx="480240" cy="2660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Espaço Reservado para Texto 7">
            <a:extLst>
              <a:ext uri="{FF2B5EF4-FFF2-40B4-BE49-F238E27FC236}">
                <a16:creationId xmlns:a16="http://schemas.microsoft.com/office/drawing/2014/main" id="{79681855-117E-D733-0404-5FC1D37470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4800" y="6343840"/>
            <a:ext cx="4527305" cy="382661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 texto da Nota de Rodapé</a:t>
            </a:r>
          </a:p>
        </p:txBody>
      </p:sp>
    </p:spTree>
    <p:extLst>
      <p:ext uri="{BB962C8B-B14F-4D97-AF65-F5344CB8AC3E}">
        <p14:creationId xmlns:p14="http://schemas.microsoft.com/office/powerpoint/2010/main" val="3557421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8294BD3-95EC-4A3B-A52B-F9A279A72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385B810-1721-4CF1-846F-3EF68DAFF845}" type="datetime1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t>15/05/2023</a:t>
            </a:fld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BB36C99-FE97-415F-BC06-A17971F25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F07F269-6EC0-4229-8C2B-DC61E51B4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15DFB38-4ACA-4816-9166-0A9E97EEB23F}" type="slidenum">
              <a:rPr lang="pt-BR" smtClean="0"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>
              <a:cs typeface="+mn-cs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142D9F36-8C81-7D8C-6D02-00DABA700BBE}"/>
              </a:ext>
            </a:extLst>
          </p:cNvPr>
          <p:cNvGrpSpPr/>
          <p:nvPr userDrawn="1"/>
        </p:nvGrpSpPr>
        <p:grpSpPr>
          <a:xfrm>
            <a:off x="4722676" y="6260827"/>
            <a:ext cx="2557051" cy="548688"/>
            <a:chOff x="4557069" y="6260827"/>
            <a:chExt cx="2557051" cy="548688"/>
          </a:xfrm>
        </p:grpSpPr>
        <p:pic>
          <p:nvPicPr>
            <p:cNvPr id="7" name="Imagem 6" descr="Uma imagem contendo Ícone&#10;&#10;Descrição gerada automaticamente">
              <a:extLst>
                <a:ext uri="{FF2B5EF4-FFF2-40B4-BE49-F238E27FC236}">
                  <a16:creationId xmlns:a16="http://schemas.microsoft.com/office/drawing/2014/main" id="{2A9A96D8-18B3-35EA-31E6-ED8ACA926D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880" y="6260827"/>
              <a:ext cx="2036240" cy="548688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55FC2357-26F5-9145-6750-D5E9B2942060}"/>
                </a:ext>
              </a:extLst>
            </p:cNvPr>
            <p:cNvPicPr/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4557069" y="6412283"/>
              <a:ext cx="480240" cy="26604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10409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8E4884-A07B-4713-907C-DD63E1AA5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800" y="457200"/>
            <a:ext cx="3932237" cy="16002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ctr">
            <a:noAutofit/>
          </a:bodyPr>
          <a:lstStyle>
            <a:lvl1pPr>
              <a:defRPr lang="pt-BR" sz="2000">
                <a:latin typeface="+mj-lt"/>
              </a:defRPr>
            </a:lvl1pPr>
          </a:lstStyle>
          <a:p>
            <a:pPr marL="263520" lvl="0">
              <a:lnSpc>
                <a:spcPct val="100000"/>
              </a:lnSpc>
            </a:pPr>
            <a:r>
              <a:rPr lang="pt-BR"/>
              <a:t>Clique para editar o título do slide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C54984-26BB-4B88-950E-BBEB351074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23792" y="987425"/>
            <a:ext cx="7056784" cy="4881563"/>
          </a:xfrm>
        </p:spPr>
        <p:txBody>
          <a:bodyPr/>
          <a:lstStyle>
            <a:lvl1pPr algn="just">
              <a:defRPr sz="2800">
                <a:latin typeface="+mj-lt"/>
              </a:defRPr>
            </a:lvl1pPr>
            <a:lvl2pPr algn="just">
              <a:defRPr sz="2400">
                <a:latin typeface="+mj-lt"/>
              </a:defRPr>
            </a:lvl2pPr>
            <a:lvl3pPr algn="just">
              <a:defRPr sz="2000">
                <a:latin typeface="+mj-lt"/>
              </a:defRPr>
            </a:lvl3pPr>
            <a:lvl4pPr algn="just">
              <a:defRPr sz="1800">
                <a:latin typeface="+mj-lt"/>
              </a:defRPr>
            </a:lvl4pPr>
            <a:lvl5pPr algn="just">
              <a:defRPr sz="18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tópicos do slide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067D431-4C09-47A5-AB69-6E041F00555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4800" y="2057400"/>
            <a:ext cx="3932237" cy="3811588"/>
          </a:xfrm>
        </p:spPr>
        <p:txBody>
          <a:bodyPr/>
          <a:lstStyle>
            <a:lvl1pPr marL="0" indent="0" algn="just">
              <a:buNone/>
              <a:defRPr sz="1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tópicos do slide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7799F1-39DC-4E71-B183-7F67ABCE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F7E32D2-B51F-4241-963B-AD9902FB778F}" type="datetime1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t>15/05/2023</a:t>
            </a:fld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54ABBC-19AA-44E5-912F-65F7D1DE0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316DB6-168E-454F-8F10-8BFDFBC5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15DFB38-4ACA-4816-9166-0A9E97EEB23F}" type="slidenum">
              <a:rPr lang="pt-BR" smtClean="0"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>
              <a:cs typeface="+mn-cs"/>
            </a:endParaRPr>
          </a:p>
        </p:txBody>
      </p:sp>
      <p:cxnSp>
        <p:nvCxnSpPr>
          <p:cNvPr id="8" name="Conector Reto 2">
            <a:extLst>
              <a:ext uri="{FF2B5EF4-FFF2-40B4-BE49-F238E27FC236}">
                <a16:creationId xmlns:a16="http://schemas.microsoft.com/office/drawing/2014/main" id="{B435B1EE-1A36-172C-8926-840E612A0FE0}"/>
              </a:ext>
            </a:extLst>
          </p:cNvPr>
          <p:cNvCxnSpPr>
            <a:cxnSpLocks/>
          </p:cNvCxnSpPr>
          <p:nvPr userDrawn="1"/>
        </p:nvCxnSpPr>
        <p:spPr>
          <a:xfrm>
            <a:off x="156000" y="2057400"/>
            <a:ext cx="393103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1E9142CE-9FFC-3799-D6B9-47EB65552733}"/>
              </a:ext>
            </a:extLst>
          </p:cNvPr>
          <p:cNvGrpSpPr/>
          <p:nvPr userDrawn="1"/>
        </p:nvGrpSpPr>
        <p:grpSpPr>
          <a:xfrm>
            <a:off x="4722676" y="6260827"/>
            <a:ext cx="2557051" cy="548688"/>
            <a:chOff x="4557069" y="6260827"/>
            <a:chExt cx="2557051" cy="548688"/>
          </a:xfrm>
        </p:grpSpPr>
        <p:pic>
          <p:nvPicPr>
            <p:cNvPr id="12" name="Imagem 11" descr="Uma imagem contendo Ícone&#10;&#10;Descrição gerada automaticamente">
              <a:extLst>
                <a:ext uri="{FF2B5EF4-FFF2-40B4-BE49-F238E27FC236}">
                  <a16:creationId xmlns:a16="http://schemas.microsoft.com/office/drawing/2014/main" id="{AA11BE09-DDE8-F182-3A8B-4E43A55322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880" y="6260827"/>
              <a:ext cx="2036240" cy="548688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694B130C-FFA3-6C2D-4DC7-BABE2A1A7217}"/>
                </a:ext>
              </a:extLst>
            </p:cNvPr>
            <p:cNvPicPr/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4557069" y="6412283"/>
              <a:ext cx="480240" cy="26604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96014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C57CE-DDC1-494E-8DC4-A200BF0B5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800" y="457200"/>
            <a:ext cx="3932237" cy="16002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ctr">
            <a:noAutofit/>
          </a:bodyPr>
          <a:lstStyle>
            <a:lvl1pPr>
              <a:defRPr lang="pt-BR" sz="2000">
                <a:latin typeface="+mj-lt"/>
              </a:defRPr>
            </a:lvl1pPr>
          </a:lstStyle>
          <a:p>
            <a:pPr marL="263520" lvl="0">
              <a:lnSpc>
                <a:spcPct val="100000"/>
              </a:lnSpc>
            </a:pPr>
            <a:r>
              <a:rPr lang="pt-BR"/>
              <a:t>Clique para editar o título do slide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35D361E-E659-47C9-9F3C-70D2EB24B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23792" y="987425"/>
            <a:ext cx="7056784" cy="4873625"/>
          </a:xfr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3BC78FA-01E9-41FB-8E39-24B736AE047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4800" y="2049462"/>
            <a:ext cx="3932237" cy="3811588"/>
          </a:xfrm>
        </p:spPr>
        <p:txBody>
          <a:bodyPr/>
          <a:lstStyle>
            <a:lvl1pPr marL="0" indent="0" algn="just">
              <a:buNone/>
              <a:defRPr sz="1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tópicos do slide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1097F4-FB1E-4E5F-94A5-074A5755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BCD1CBA-0DC4-4004-83DB-EF5BD689DB68}" type="datetime1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t>15/05/2023</a:t>
            </a:fld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0C14CD-E6F9-42CB-844A-033AAE566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056062B-E44F-479F-B13E-C7A9B8AC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15DFB38-4ACA-4816-9166-0A9E97EEB23F}" type="slidenum">
              <a:rPr lang="pt-BR" smtClean="0"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>
              <a:cs typeface="+mn-cs"/>
            </a:endParaRPr>
          </a:p>
        </p:txBody>
      </p:sp>
      <p:cxnSp>
        <p:nvCxnSpPr>
          <p:cNvPr id="8" name="Conector Reto 2">
            <a:extLst>
              <a:ext uri="{FF2B5EF4-FFF2-40B4-BE49-F238E27FC236}">
                <a16:creationId xmlns:a16="http://schemas.microsoft.com/office/drawing/2014/main" id="{3EBE4DB9-27F8-3FBB-D293-02A36C739FDD}"/>
              </a:ext>
            </a:extLst>
          </p:cNvPr>
          <p:cNvCxnSpPr>
            <a:cxnSpLocks/>
          </p:cNvCxnSpPr>
          <p:nvPr userDrawn="1"/>
        </p:nvCxnSpPr>
        <p:spPr>
          <a:xfrm>
            <a:off x="156000" y="2057400"/>
            <a:ext cx="393103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F901F2A9-8C06-6C94-F080-E75C6484E2D4}"/>
              </a:ext>
            </a:extLst>
          </p:cNvPr>
          <p:cNvGrpSpPr/>
          <p:nvPr userDrawn="1"/>
        </p:nvGrpSpPr>
        <p:grpSpPr>
          <a:xfrm>
            <a:off x="4722676" y="6260827"/>
            <a:ext cx="2557051" cy="548688"/>
            <a:chOff x="4557069" y="6260827"/>
            <a:chExt cx="2557051" cy="548688"/>
          </a:xfrm>
        </p:grpSpPr>
        <p:pic>
          <p:nvPicPr>
            <p:cNvPr id="11" name="Imagem 10" descr="Uma imagem contendo Ícone&#10;&#10;Descrição gerada automaticamente">
              <a:extLst>
                <a:ext uri="{FF2B5EF4-FFF2-40B4-BE49-F238E27FC236}">
                  <a16:creationId xmlns:a16="http://schemas.microsoft.com/office/drawing/2014/main" id="{900092CC-68B7-0B8D-6286-77C8627304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880" y="6260827"/>
              <a:ext cx="2036240" cy="548688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2F10CAA9-C8E2-7B94-4043-AA227E081137}"/>
                </a:ext>
              </a:extLst>
            </p:cNvPr>
            <p:cNvPicPr/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4557069" y="6412283"/>
              <a:ext cx="480240" cy="26604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1842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 - Com Detal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B33852-619E-8036-0F19-1169F681E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7654" y="6372000"/>
            <a:ext cx="3968750" cy="30632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algn="r">
              <a:defRPr kumimoji="0" lang="pt-BR" sz="1400" b="0" i="0" u="none" strike="noStrike" cap="none" spc="-1" normalizeH="0" baseline="0" smtClean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Montserrat Light" panose="00000400000000000000" pitchFamily="2" charset="0"/>
              </a:defRPr>
            </a:lvl1pPr>
            <a:lvl2pPr>
              <a:defRPr lang="pt-BR" smtClean="0"/>
            </a:lvl2pPr>
            <a:lvl3pPr>
              <a:defRPr lang="pt-BR" smtClean="0"/>
            </a:lvl3pPr>
            <a:lvl4pPr>
              <a:defRPr lang="pt-BR" smtClean="0"/>
            </a:lvl4pPr>
            <a:lvl5pPr>
              <a:defRPr lang="pt-BR"/>
            </a:lvl5pPr>
          </a:lstStyle>
          <a:p>
            <a: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/>
              <a:t>Informe aqui o local e a data da reunião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803A42F9-CE01-22A4-B2E3-AE6FB79E4A9F}"/>
              </a:ext>
            </a:extLst>
          </p:cNvPr>
          <p:cNvGrpSpPr/>
          <p:nvPr userDrawn="1"/>
        </p:nvGrpSpPr>
        <p:grpSpPr>
          <a:xfrm>
            <a:off x="4722676" y="6260827"/>
            <a:ext cx="2557051" cy="548688"/>
            <a:chOff x="4557069" y="6260827"/>
            <a:chExt cx="2557051" cy="548688"/>
          </a:xfrm>
        </p:grpSpPr>
        <p:pic>
          <p:nvPicPr>
            <p:cNvPr id="2" name="Imagem 1" descr="Uma imagem contendo Ícone&#10;&#10;Descrição gerada automaticamente">
              <a:extLst>
                <a:ext uri="{FF2B5EF4-FFF2-40B4-BE49-F238E27FC236}">
                  <a16:creationId xmlns:a16="http://schemas.microsoft.com/office/drawing/2014/main" id="{5EDB37A0-0A1B-74D1-C784-AA1853C749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880" y="6260827"/>
              <a:ext cx="2036240" cy="548688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82E27F92-E1DF-D83F-9E9D-47597CFEB204}"/>
                </a:ext>
              </a:extLst>
            </p:cNvPr>
            <p:cNvPicPr/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4557069" y="6412283"/>
              <a:ext cx="480240" cy="2660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" name="Título 1">
            <a:extLst>
              <a:ext uri="{FF2B5EF4-FFF2-40B4-BE49-F238E27FC236}">
                <a16:creationId xmlns:a16="http://schemas.microsoft.com/office/drawing/2014/main" id="{CAA3AB14-9681-B499-8924-62F9CEB468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55" y="1592866"/>
            <a:ext cx="10589521" cy="285273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>
            <a:lvl1pPr algn="l">
              <a:defRPr lang="pt-BR" sz="4000">
                <a:solidFill>
                  <a:srgbClr val="203864"/>
                </a:solidFill>
                <a:latin typeface="Montserrat" panose="00000500000000000000" pitchFamily="2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pt-BR"/>
              <a:t>Clique para editar o título dessa seção</a:t>
            </a:r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C4CA0F29-8CE0-0572-96DA-ABA35D7431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1055" y="4645628"/>
            <a:ext cx="10589521" cy="1500187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rgbClr val="203864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a descrição dessa seção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200EEF61-BDCA-70FB-2AC9-29B220525720}"/>
              </a:ext>
            </a:extLst>
          </p:cNvPr>
          <p:cNvCxnSpPr/>
          <p:nvPr userDrawn="1"/>
        </p:nvCxnSpPr>
        <p:spPr>
          <a:xfrm>
            <a:off x="2912992" y="4546064"/>
            <a:ext cx="632377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987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27278-02E0-44FE-91C9-287C29616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ctr">
            <a:noAutofit/>
          </a:bodyPr>
          <a:lstStyle>
            <a:lvl1pPr>
              <a:defRPr lang="pt-BR" sz="2000">
                <a:latin typeface="+mj-lt"/>
              </a:defRPr>
            </a:lvl1pPr>
          </a:lstStyle>
          <a:p>
            <a:pPr marL="263520" lvl="0">
              <a:lnSpc>
                <a:spcPct val="100000"/>
              </a:lnSpc>
            </a:pPr>
            <a:r>
              <a:rPr lang="pt-BR"/>
              <a:t>Clique para editar o título do slide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72E2764-21F3-41FB-BC6C-E5CDD440EF8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 algn="just">
              <a:defRPr sz="1400">
                <a:latin typeface="+mj-lt"/>
              </a:defRPr>
            </a:lvl1pPr>
            <a:lvl2pPr algn="just">
              <a:defRPr sz="1400">
                <a:latin typeface="+mj-lt"/>
              </a:defRPr>
            </a:lvl2pPr>
            <a:lvl3pPr algn="just">
              <a:defRPr sz="1400">
                <a:latin typeface="+mj-lt"/>
              </a:defRPr>
            </a:lvl3pPr>
            <a:lvl4pPr algn="just">
              <a:defRPr sz="1400">
                <a:latin typeface="+mj-lt"/>
              </a:defRPr>
            </a:lvl4pPr>
            <a:lvl5pPr algn="just">
              <a:defRPr sz="1400">
                <a:latin typeface="+mj-lt"/>
              </a:defRPr>
            </a:lvl5pPr>
          </a:lstStyle>
          <a:p>
            <a:pPr lvl="0"/>
            <a:r>
              <a:rPr lang="pt-BR"/>
              <a:t>Clique para editar tópicos do slide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E19CEA-E431-4B5D-8CB7-3BF6CB207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141539F-1B8D-48A4-8ADB-0ACD21F0E048}" type="datetime1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t>15/05/2023</a:t>
            </a:fld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D6D0FA-2402-4E32-8966-F3982A81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E55448-4B97-46C4-B678-648E7693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15DFB38-4ACA-4816-9166-0A9E97EEB23F}" type="slidenum">
              <a:rPr lang="pt-BR" smtClean="0"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>
              <a:cs typeface="+mn-cs"/>
            </a:endParaRPr>
          </a:p>
        </p:txBody>
      </p:sp>
      <p:cxnSp>
        <p:nvCxnSpPr>
          <p:cNvPr id="7" name="Conector Reto 2">
            <a:extLst>
              <a:ext uri="{FF2B5EF4-FFF2-40B4-BE49-F238E27FC236}">
                <a16:creationId xmlns:a16="http://schemas.microsoft.com/office/drawing/2014/main" id="{0D945E07-B6E1-103E-75F7-97F46662FD0E}"/>
              </a:ext>
            </a:extLst>
          </p:cNvPr>
          <p:cNvCxnSpPr/>
          <p:nvPr userDrawn="1"/>
        </p:nvCxnSpPr>
        <p:spPr>
          <a:xfrm>
            <a:off x="156000" y="981241"/>
            <a:ext cx="632377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Agrupar 8">
            <a:extLst>
              <a:ext uri="{FF2B5EF4-FFF2-40B4-BE49-F238E27FC236}">
                <a16:creationId xmlns:a16="http://schemas.microsoft.com/office/drawing/2014/main" id="{614D572D-3853-EE97-6461-904F63C80A1F}"/>
              </a:ext>
            </a:extLst>
          </p:cNvPr>
          <p:cNvGrpSpPr/>
          <p:nvPr userDrawn="1"/>
        </p:nvGrpSpPr>
        <p:grpSpPr>
          <a:xfrm>
            <a:off x="4722676" y="6260827"/>
            <a:ext cx="2557051" cy="548688"/>
            <a:chOff x="4557069" y="6260827"/>
            <a:chExt cx="2557051" cy="548688"/>
          </a:xfrm>
        </p:grpSpPr>
        <p:pic>
          <p:nvPicPr>
            <p:cNvPr id="10" name="Imagem 9" descr="Uma imagem contendo Ícone&#10;&#10;Descrição gerada automaticamente">
              <a:extLst>
                <a:ext uri="{FF2B5EF4-FFF2-40B4-BE49-F238E27FC236}">
                  <a16:creationId xmlns:a16="http://schemas.microsoft.com/office/drawing/2014/main" id="{D0D5E3BE-CE9E-1E74-DCF1-5709134196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880" y="6260827"/>
              <a:ext cx="2036240" cy="548688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CD149446-C58C-E0FC-0A60-9C17715DD7E7}"/>
                </a:ext>
              </a:extLst>
            </p:cNvPr>
            <p:cNvPicPr/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4557069" y="6412283"/>
              <a:ext cx="480240" cy="26604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6020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19B724-DF46-4394-8DC5-13F5CBFBFA2A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sz="2000">
                <a:latin typeface="+mj-lt"/>
              </a:defRPr>
            </a:lvl1pPr>
          </a:lstStyle>
          <a:p>
            <a:r>
              <a:rPr lang="pt-BR"/>
              <a:t>Clique para editar o título do slide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376B395-6F98-472F-943C-0CF8778321D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 algn="just">
              <a:defRPr sz="1400">
                <a:latin typeface="+mj-lt"/>
              </a:defRPr>
            </a:lvl1pPr>
            <a:lvl2pPr algn="just">
              <a:defRPr sz="1400">
                <a:latin typeface="+mj-lt"/>
              </a:defRPr>
            </a:lvl2pPr>
            <a:lvl3pPr algn="just">
              <a:defRPr sz="1400">
                <a:latin typeface="+mj-lt"/>
              </a:defRPr>
            </a:lvl3pPr>
            <a:lvl4pPr algn="just">
              <a:defRPr sz="1400">
                <a:latin typeface="+mj-lt"/>
              </a:defRPr>
            </a:lvl4pPr>
            <a:lvl5pPr algn="just">
              <a:defRPr sz="1400">
                <a:latin typeface="+mj-lt"/>
              </a:defRPr>
            </a:lvl5pPr>
          </a:lstStyle>
          <a:p>
            <a:pPr lvl="0"/>
            <a:r>
              <a:rPr lang="pt-BR"/>
              <a:t>Clique para editar tópicos do slide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B0D90E-3F09-4862-B839-899262AE4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DAB24B0-50CD-4B03-92FB-467164E550C9}" type="datetime1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t>15/05/2023</a:t>
            </a:fld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C4F6C5-CACC-4469-9E21-D3278E633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173214-82FC-47CE-8E44-068CF1E3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15DFB38-4ACA-4816-9166-0A9E97EEB23F}" type="slidenum">
              <a:rPr lang="pt-BR" smtClean="0"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>
              <a:cs typeface="+mn-cs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84E188C-AADA-C925-441E-18999E7AEF23}"/>
              </a:ext>
            </a:extLst>
          </p:cNvPr>
          <p:cNvGrpSpPr/>
          <p:nvPr userDrawn="1"/>
        </p:nvGrpSpPr>
        <p:grpSpPr>
          <a:xfrm>
            <a:off x="4722676" y="6260827"/>
            <a:ext cx="2557051" cy="548688"/>
            <a:chOff x="4557069" y="6260827"/>
            <a:chExt cx="2557051" cy="548688"/>
          </a:xfrm>
        </p:grpSpPr>
        <p:pic>
          <p:nvPicPr>
            <p:cNvPr id="9" name="Imagem 8" descr="Uma imagem contendo Ícone&#10;&#10;Descrição gerada automaticamente">
              <a:extLst>
                <a:ext uri="{FF2B5EF4-FFF2-40B4-BE49-F238E27FC236}">
                  <a16:creationId xmlns:a16="http://schemas.microsoft.com/office/drawing/2014/main" id="{A8F7F5AA-33C8-CF53-2555-0A46D0C632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880" y="6260827"/>
              <a:ext cx="2036240" cy="548688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0FDEE60B-3F5F-1864-0DC4-0AA090DC22E4}"/>
                </a:ext>
              </a:extLst>
            </p:cNvPr>
            <p:cNvPicPr/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4557069" y="6412283"/>
              <a:ext cx="480240" cy="26604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07941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2AB27418-ED6F-455C-8D87-FE8C755A64D5}" type="datetime1">
              <a:rPr lang="pt-BR" smtClean="0"/>
              <a:t>15/05/2023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73D0D235-94F8-4EDB-8DC1-5B6FF4518D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27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62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FCD1F7-8149-4BCB-B56F-F757AB6F9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491706"/>
            <a:ext cx="10584576" cy="586464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>
            <a:lvl1pPr algn="l">
              <a:defRPr lang="pt-BR" sz="3600">
                <a:solidFill>
                  <a:srgbClr val="203864"/>
                </a:solidFill>
                <a:latin typeface="Montserrat" panose="00000500000000000000" pitchFamily="2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pt-BR"/>
              <a:t>Clique para editar o título dessa seção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3E6A7018-98DA-7FB5-5071-32DBFB130E10}"/>
              </a:ext>
            </a:extLst>
          </p:cNvPr>
          <p:cNvGrpSpPr/>
          <p:nvPr userDrawn="1"/>
        </p:nvGrpSpPr>
        <p:grpSpPr>
          <a:xfrm>
            <a:off x="4722676" y="6260827"/>
            <a:ext cx="2557051" cy="548688"/>
            <a:chOff x="4557069" y="6260827"/>
            <a:chExt cx="2557051" cy="548688"/>
          </a:xfrm>
        </p:grpSpPr>
        <p:pic>
          <p:nvPicPr>
            <p:cNvPr id="8" name="Imagem 7" descr="Uma imagem contendo Ícone&#10;&#10;Descrição gerada automaticamente">
              <a:extLst>
                <a:ext uri="{FF2B5EF4-FFF2-40B4-BE49-F238E27FC236}">
                  <a16:creationId xmlns:a16="http://schemas.microsoft.com/office/drawing/2014/main" id="{66B6A1EC-E7BE-5E03-947E-7A6A6EE4E3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880" y="6260827"/>
              <a:ext cx="2036240" cy="548688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8A01F29D-7184-8311-9714-1EC91A0E28C4}"/>
                </a:ext>
              </a:extLst>
            </p:cNvPr>
            <p:cNvPicPr/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4557069" y="6412283"/>
              <a:ext cx="480240" cy="26604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53950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 - com detal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FCD1F7-8149-4BCB-B56F-F757AB6F9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55" y="1592866"/>
            <a:ext cx="10589521" cy="285273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>
            <a:lvl1pPr algn="l">
              <a:defRPr lang="pt-BR" sz="4000">
                <a:solidFill>
                  <a:srgbClr val="203864"/>
                </a:solidFill>
                <a:latin typeface="Montserrat" panose="00000500000000000000" pitchFamily="2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pt-BR"/>
              <a:t>Clique para editar o título dessa seção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35B0A0B-1862-4B27-95F0-0573FCC126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1055" y="4645628"/>
            <a:ext cx="10589521" cy="1500187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rgbClr val="203864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a descrição dessa seção</a:t>
            </a:r>
          </a:p>
        </p:txBody>
      </p:sp>
      <p:cxnSp>
        <p:nvCxnSpPr>
          <p:cNvPr id="7" name="Conector Reto 7">
            <a:extLst>
              <a:ext uri="{FF2B5EF4-FFF2-40B4-BE49-F238E27FC236}">
                <a16:creationId xmlns:a16="http://schemas.microsoft.com/office/drawing/2014/main" id="{FC1D2320-BBEF-C4CB-076B-9AA3A016A9BA}"/>
              </a:ext>
            </a:extLst>
          </p:cNvPr>
          <p:cNvCxnSpPr/>
          <p:nvPr userDrawn="1"/>
        </p:nvCxnSpPr>
        <p:spPr>
          <a:xfrm>
            <a:off x="2912992" y="4546064"/>
            <a:ext cx="632377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Agrupar 8">
            <a:extLst>
              <a:ext uri="{FF2B5EF4-FFF2-40B4-BE49-F238E27FC236}">
                <a16:creationId xmlns:a16="http://schemas.microsoft.com/office/drawing/2014/main" id="{90378D48-F53A-F290-56AD-ADECC7946A7C}"/>
              </a:ext>
            </a:extLst>
          </p:cNvPr>
          <p:cNvGrpSpPr/>
          <p:nvPr userDrawn="1"/>
        </p:nvGrpSpPr>
        <p:grpSpPr>
          <a:xfrm>
            <a:off x="4722676" y="6260827"/>
            <a:ext cx="2557051" cy="548688"/>
            <a:chOff x="4557069" y="6260827"/>
            <a:chExt cx="2557051" cy="548688"/>
          </a:xfrm>
        </p:grpSpPr>
        <p:pic>
          <p:nvPicPr>
            <p:cNvPr id="10" name="Imagem 9" descr="Uma imagem contendo Ícone&#10;&#10;Descrição gerada automaticamente">
              <a:extLst>
                <a:ext uri="{FF2B5EF4-FFF2-40B4-BE49-F238E27FC236}">
                  <a16:creationId xmlns:a16="http://schemas.microsoft.com/office/drawing/2014/main" id="{E0FD71F9-7DA9-E731-814E-C902DD2C0E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880" y="6260827"/>
              <a:ext cx="2036240" cy="548688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52D63D02-BB52-881F-017A-35202EC8454E}"/>
                </a:ext>
              </a:extLst>
            </p:cNvPr>
            <p:cNvPicPr/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4557069" y="6412283"/>
              <a:ext cx="480240" cy="26604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3511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161661FD-3B6C-3B6B-7E89-1712C7803F67}"/>
              </a:ext>
            </a:extLst>
          </p:cNvPr>
          <p:cNvGrpSpPr/>
          <p:nvPr userDrawn="1"/>
        </p:nvGrpSpPr>
        <p:grpSpPr>
          <a:xfrm>
            <a:off x="3140562" y="2794000"/>
            <a:ext cx="5910876" cy="1270000"/>
            <a:chOff x="2540974" y="2794000"/>
            <a:chExt cx="5910876" cy="1270000"/>
          </a:xfrm>
        </p:grpSpPr>
        <p:pic>
          <p:nvPicPr>
            <p:cNvPr id="6" name="Imagem 5" descr="Logotipo Governo Federal - Ministério do Planejamento e Orçamento">
              <a:extLst>
                <a:ext uri="{FF2B5EF4-FFF2-40B4-BE49-F238E27FC236}">
                  <a16:creationId xmlns:a16="http://schemas.microsoft.com/office/drawing/2014/main" id="{CC2933A8-CF49-701A-F243-4C9DF68B2C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0150" y="2794000"/>
              <a:ext cx="4711700" cy="1270000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FAC8C1A2-CEE2-6153-978D-1F16733D600F}"/>
                </a:ext>
              </a:extLst>
            </p:cNvPr>
            <p:cNvPicPr/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2540974" y="3144562"/>
              <a:ext cx="1111569" cy="615779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0000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auta de reuni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47CDC-7D76-4DE4-9EBE-4E8C7F18C4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0560496" cy="9504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vert="horz" lIns="0" tIns="0" rIns="0" bIns="0" rtlCol="0" anchor="ctr">
            <a:noAutofit/>
          </a:bodyPr>
          <a:lstStyle>
            <a:lvl1pPr>
              <a:defRPr lang="pt-BR">
                <a:latin typeface="Montserrat" panose="00000500000000000000" pitchFamily="2" charset="0"/>
                <a:ea typeface="Arial Unicode MS"/>
              </a:defRPr>
            </a:lvl1pPr>
          </a:lstStyle>
          <a:p>
            <a:pPr marL="263520" lvl="0">
              <a:lnSpc>
                <a:spcPct val="100000"/>
              </a:lnSpc>
            </a:pPr>
            <a:r>
              <a:rPr lang="pt-BR"/>
              <a:t>Clique para editar o título do slide da Pauta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822931-88C6-453D-8FED-2F704ACA60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6000" y="1124607"/>
            <a:ext cx="11124576" cy="50400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>
            <a:lvl1pPr algn="just">
              <a:defRPr lang="pt-BR" sz="1800" b="1" u="sng" strike="noStrike" spc="-1">
                <a:latin typeface="Montserrat" panose="00000500000000000000" pitchFamily="2" charset="0"/>
                <a:cs typeface="Calibri" panose="020F0502020204030204" pitchFamily="34" charset="0"/>
              </a:defRPr>
            </a:lvl1pPr>
            <a:lvl2pPr marL="571500" indent="-342900" algn="just">
              <a:lnSpc>
                <a:spcPct val="150000"/>
              </a:lnSpc>
              <a:buFont typeface="+mj-lt"/>
              <a:buAutoNum type="arabicParenR"/>
              <a:defRPr lang="pt-BR" sz="1400">
                <a:latin typeface="Montserrat" panose="00000500000000000000" pitchFamily="2" charset="0"/>
              </a:defRPr>
            </a:lvl2pPr>
            <a:lvl3pPr marL="1028700" indent="-342900" algn="just">
              <a:lnSpc>
                <a:spcPct val="150000"/>
              </a:lnSpc>
              <a:buFont typeface="+mj-lt"/>
              <a:buAutoNum type="alphaLcParenR"/>
              <a:defRPr lang="pt-BR" sz="1400">
                <a:latin typeface="Montserrat" panose="00000500000000000000" pitchFamily="2" charset="0"/>
              </a:defRPr>
            </a:lvl3pPr>
            <a:lvl4pPr marL="1428750" indent="-400050" algn="just">
              <a:lnSpc>
                <a:spcPct val="150000"/>
              </a:lnSpc>
              <a:buFont typeface="+mj-lt"/>
              <a:buAutoNum type="romanUcPeriod"/>
              <a:defRPr lang="pt-BR" sz="1400">
                <a:latin typeface="Montserrat" panose="00000500000000000000" pitchFamily="2" charset="0"/>
              </a:defRPr>
            </a:lvl4pPr>
            <a:lvl5pPr marL="1485900" indent="0">
              <a:buFont typeface="+mj-lt"/>
              <a:buNone/>
              <a:defRPr lang="pt-BR" sz="1600"/>
            </a:lvl5pPr>
          </a:lstStyle>
          <a:p>
            <a:pPr marL="0" lvl="0" algn="just">
              <a:lnSpc>
                <a:spcPct val="100000"/>
              </a:lnSpc>
              <a:spcBef>
                <a:spcPts val="600"/>
              </a:spcBef>
            </a:pPr>
            <a:r>
              <a:rPr lang="pt-BR"/>
              <a:t>Clique para editar os tópicos da Pauta da Reunião</a:t>
            </a:r>
          </a:p>
          <a:p>
            <a:pPr marL="457200" lvl="1"/>
            <a:r>
              <a:rPr lang="pt-BR"/>
              <a:t>Segundo nível</a:t>
            </a:r>
          </a:p>
          <a:p>
            <a:pPr marL="914400" lvl="2"/>
            <a:r>
              <a:rPr lang="pt-BR"/>
              <a:t>Terceiro nível</a:t>
            </a:r>
          </a:p>
          <a:p>
            <a:pPr marL="1371600" lvl="3"/>
            <a:r>
              <a:rPr lang="pt-BR"/>
              <a:t>Quarto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9C4F3C-F15A-443A-94F3-7F051FD46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Montserrat" panose="000005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02CD28E-2E94-4882-8871-58DBCF2D1D88}" type="datetime1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t>15/05/2023</a:t>
            </a:fld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6C642E-65F3-4829-95EB-71704D2A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Montserrat" panose="000005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24EE4D-5AED-4796-A41C-F0325CDF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15DFB38-4ACA-4816-9166-0A9E97EEB23F}" type="slidenum">
              <a:rPr lang="pt-BR" smtClean="0"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>
              <a:cs typeface="+mn-cs"/>
            </a:endParaRPr>
          </a:p>
        </p:txBody>
      </p:sp>
      <p:cxnSp>
        <p:nvCxnSpPr>
          <p:cNvPr id="7" name="Conector Reto 2">
            <a:extLst>
              <a:ext uri="{FF2B5EF4-FFF2-40B4-BE49-F238E27FC236}">
                <a16:creationId xmlns:a16="http://schemas.microsoft.com/office/drawing/2014/main" id="{BA1BB090-F7F2-3973-0CA4-C6C0ECED2866}"/>
              </a:ext>
            </a:extLst>
          </p:cNvPr>
          <p:cNvCxnSpPr/>
          <p:nvPr userDrawn="1"/>
        </p:nvCxnSpPr>
        <p:spPr>
          <a:xfrm>
            <a:off x="156000" y="981241"/>
            <a:ext cx="632377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CFAC106-1578-BEAD-E8DE-9D06DCCEBAD8}"/>
              </a:ext>
            </a:extLst>
          </p:cNvPr>
          <p:cNvGrpSpPr/>
          <p:nvPr userDrawn="1"/>
        </p:nvGrpSpPr>
        <p:grpSpPr>
          <a:xfrm>
            <a:off x="4722676" y="6260827"/>
            <a:ext cx="2557051" cy="548688"/>
            <a:chOff x="4557069" y="6260827"/>
            <a:chExt cx="2557051" cy="548688"/>
          </a:xfrm>
        </p:grpSpPr>
        <p:pic>
          <p:nvPicPr>
            <p:cNvPr id="10" name="Imagem 9" descr="Uma imagem contendo Ícone&#10;&#10;Descrição gerada automaticamente">
              <a:extLst>
                <a:ext uri="{FF2B5EF4-FFF2-40B4-BE49-F238E27FC236}">
                  <a16:creationId xmlns:a16="http://schemas.microsoft.com/office/drawing/2014/main" id="{06B8206B-9816-E008-5446-0443F0061E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880" y="6260827"/>
              <a:ext cx="2036240" cy="548688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72ECA15F-7FF5-658F-3478-0E009EE85133}"/>
                </a:ext>
              </a:extLst>
            </p:cNvPr>
            <p:cNvPicPr/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4557069" y="6412283"/>
              <a:ext cx="480240" cy="26604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4715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822931-88C6-453D-8FED-2F704ACA60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6000" y="1124607"/>
            <a:ext cx="11124576" cy="5040000"/>
          </a:xfrm>
        </p:spPr>
        <p:txBody>
          <a:bodyPr>
            <a:normAutofit/>
          </a:bodyPr>
          <a:lstStyle>
            <a:lvl1pPr algn="just">
              <a:defRPr sz="1600">
                <a:latin typeface="Montserrat" panose="00000500000000000000" pitchFamily="2" charset="0"/>
              </a:defRPr>
            </a:lvl1pPr>
            <a:lvl2pPr algn="just">
              <a:defRPr sz="1600">
                <a:latin typeface="Montserrat" panose="00000500000000000000" pitchFamily="2" charset="0"/>
              </a:defRPr>
            </a:lvl2pPr>
            <a:lvl3pPr algn="just">
              <a:defRPr sz="1600">
                <a:latin typeface="Montserrat" panose="00000500000000000000" pitchFamily="2" charset="0"/>
              </a:defRPr>
            </a:lvl3pPr>
            <a:lvl4pPr algn="just">
              <a:defRPr sz="1600">
                <a:latin typeface="Montserrat" panose="00000500000000000000" pitchFamily="2" charset="0"/>
              </a:defRPr>
            </a:lvl4pPr>
            <a:lvl5pPr algn="just">
              <a:defRPr sz="1600">
                <a:latin typeface="Montserrat" panose="00000500000000000000" pitchFamily="2" charset="0"/>
              </a:defRPr>
            </a:lvl5pPr>
          </a:lstStyle>
          <a:p>
            <a:pPr lvl="0"/>
            <a:r>
              <a:rPr lang="pt-BR"/>
              <a:t>Clique para editar tópicos do slide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9C4F3C-F15A-443A-94F3-7F051FD46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Montserrat" panose="000005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A3C5861-B706-4975-9F72-3B8178DC433D}" type="datetime1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t>15/05/2023</a:t>
            </a:fld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6C642E-65F3-4829-95EB-71704D2A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Montserrat" panose="000005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24EE4D-5AED-4796-A41C-F0325CDF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56F6F2E-0ABC-41A5-8E44-34199ADFCE3A}" type="slidenum">
              <a:rPr lang="pt-BR" smtClean="0"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>
              <a:cs typeface="+mn-cs"/>
            </a:endParaRPr>
          </a:p>
        </p:txBody>
      </p:sp>
      <p:cxnSp>
        <p:nvCxnSpPr>
          <p:cNvPr id="8" name="Conector Reto 2">
            <a:extLst>
              <a:ext uri="{FF2B5EF4-FFF2-40B4-BE49-F238E27FC236}">
                <a16:creationId xmlns:a16="http://schemas.microsoft.com/office/drawing/2014/main" id="{680DE93E-24DC-5FFC-F75E-1112579F3E5C}"/>
              </a:ext>
            </a:extLst>
          </p:cNvPr>
          <p:cNvCxnSpPr/>
          <p:nvPr userDrawn="1"/>
        </p:nvCxnSpPr>
        <p:spPr>
          <a:xfrm>
            <a:off x="156000" y="981241"/>
            <a:ext cx="632377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>
            <a:extLst>
              <a:ext uri="{FF2B5EF4-FFF2-40B4-BE49-F238E27FC236}">
                <a16:creationId xmlns:a16="http://schemas.microsoft.com/office/drawing/2014/main" id="{2DC4853E-B79C-6513-A527-C16734439F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0560496" cy="9504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vert="horz" lIns="0" tIns="0" rIns="0" bIns="0" rtlCol="0" anchor="ctr">
            <a:noAutofit/>
          </a:bodyPr>
          <a:lstStyle>
            <a:lvl1pPr>
              <a:defRPr lang="pt-BR" sz="2000">
                <a:latin typeface="Montserrat" panose="00000500000000000000" pitchFamily="2" charset="0"/>
                <a:ea typeface="Arial Unicode MS"/>
              </a:defRPr>
            </a:lvl1pPr>
          </a:lstStyle>
          <a:p>
            <a:pPr marL="263520" lvl="0">
              <a:lnSpc>
                <a:spcPct val="100000"/>
              </a:lnSpc>
            </a:pPr>
            <a:r>
              <a:rPr lang="pt-BR"/>
              <a:t>Clique para editar o título do slide da Pauta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49932C6-F695-F199-308C-2B91F731F341}"/>
              </a:ext>
            </a:extLst>
          </p:cNvPr>
          <p:cNvGrpSpPr/>
          <p:nvPr userDrawn="1"/>
        </p:nvGrpSpPr>
        <p:grpSpPr>
          <a:xfrm>
            <a:off x="4722676" y="6260827"/>
            <a:ext cx="2557051" cy="548688"/>
            <a:chOff x="4557069" y="6260827"/>
            <a:chExt cx="2557051" cy="548688"/>
          </a:xfrm>
        </p:grpSpPr>
        <p:pic>
          <p:nvPicPr>
            <p:cNvPr id="12" name="Imagem 11" descr="Uma imagem contendo Ícone&#10;&#10;Descrição gerada automaticamente">
              <a:extLst>
                <a:ext uri="{FF2B5EF4-FFF2-40B4-BE49-F238E27FC236}">
                  <a16:creationId xmlns:a16="http://schemas.microsoft.com/office/drawing/2014/main" id="{23507F17-016B-9395-FD88-10D8ED1845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880" y="6260827"/>
              <a:ext cx="2036240" cy="548688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FBED8E17-ED5B-3D74-76ED-65B5FA4E5C99}"/>
                </a:ext>
              </a:extLst>
            </p:cNvPr>
            <p:cNvPicPr/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4557069" y="6412283"/>
              <a:ext cx="480240" cy="26604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560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nteúdo - com N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822931-88C6-453D-8FED-2F704ACA60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6000" y="1124607"/>
            <a:ext cx="11124576" cy="5167061"/>
          </a:xfrm>
        </p:spPr>
        <p:txBody>
          <a:bodyPr>
            <a:normAutofit/>
          </a:bodyPr>
          <a:lstStyle>
            <a:lvl1pPr algn="just">
              <a:defRPr sz="1600">
                <a:latin typeface="Montserrat" panose="00000500000000000000" pitchFamily="2" charset="0"/>
              </a:defRPr>
            </a:lvl1pPr>
            <a:lvl2pPr algn="just">
              <a:defRPr sz="1600">
                <a:latin typeface="Montserrat" panose="00000500000000000000" pitchFamily="2" charset="0"/>
              </a:defRPr>
            </a:lvl2pPr>
            <a:lvl3pPr algn="just">
              <a:defRPr sz="1600">
                <a:latin typeface="Montserrat" panose="00000500000000000000" pitchFamily="2" charset="0"/>
              </a:defRPr>
            </a:lvl3pPr>
            <a:lvl4pPr algn="just">
              <a:defRPr sz="1600">
                <a:latin typeface="Montserrat" panose="00000500000000000000" pitchFamily="2" charset="0"/>
              </a:defRPr>
            </a:lvl4pPr>
            <a:lvl5pPr algn="just">
              <a:defRPr sz="1600">
                <a:latin typeface="Montserrat" panose="00000500000000000000" pitchFamily="2" charset="0"/>
              </a:defRPr>
            </a:lvl5pPr>
          </a:lstStyle>
          <a:p>
            <a:pPr lvl="0"/>
            <a:r>
              <a:rPr lang="pt-BR"/>
              <a:t>Clique para editar tópicos do slide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9C4F3C-F15A-443A-94F3-7F051FD46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Montserrat" panose="000005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A0E8CD1-92F8-41C1-874F-F357AEAD6841}" type="datetime1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t>15/05/2023</a:t>
            </a:fld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6C642E-65F3-4829-95EB-71704D2A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Montserrat" panose="000005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24EE4D-5AED-4796-A41C-F0325CDF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15DFB38-4ACA-4816-9166-0A9E97EEB23F}" type="slidenum">
              <a:rPr lang="pt-BR" smtClean="0"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>
              <a:cs typeface="+mn-cs"/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56000" y="6338814"/>
            <a:ext cx="4526105" cy="382661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 texto da Nota de Rodapé</a:t>
            </a:r>
          </a:p>
        </p:txBody>
      </p:sp>
      <p:cxnSp>
        <p:nvCxnSpPr>
          <p:cNvPr id="9" name="Conector Reto 2">
            <a:extLst>
              <a:ext uri="{FF2B5EF4-FFF2-40B4-BE49-F238E27FC236}">
                <a16:creationId xmlns:a16="http://schemas.microsoft.com/office/drawing/2014/main" id="{18A36567-29D1-813D-0DDF-AB9013249ACB}"/>
              </a:ext>
            </a:extLst>
          </p:cNvPr>
          <p:cNvCxnSpPr/>
          <p:nvPr userDrawn="1"/>
        </p:nvCxnSpPr>
        <p:spPr>
          <a:xfrm>
            <a:off x="156000" y="981241"/>
            <a:ext cx="632377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05FBBF85-8050-B9EF-160A-791C61841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0560496" cy="9504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vert="horz" lIns="0" tIns="0" rIns="0" bIns="0" rtlCol="0" anchor="ctr">
            <a:noAutofit/>
          </a:bodyPr>
          <a:lstStyle>
            <a:lvl1pPr>
              <a:defRPr lang="pt-BR">
                <a:latin typeface="Montserrat" panose="00000500000000000000" pitchFamily="2" charset="0"/>
                <a:ea typeface="Arial Unicode MS"/>
              </a:defRPr>
            </a:lvl1pPr>
          </a:lstStyle>
          <a:p>
            <a:pPr marL="263520" lvl="0">
              <a:lnSpc>
                <a:spcPct val="100000"/>
              </a:lnSpc>
            </a:pPr>
            <a:r>
              <a:rPr lang="pt-BR"/>
              <a:t>Clique para editar o título do slide da Pauta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108B3356-A880-253A-9E28-E4CBFEE78B41}"/>
              </a:ext>
            </a:extLst>
          </p:cNvPr>
          <p:cNvGrpSpPr/>
          <p:nvPr userDrawn="1"/>
        </p:nvGrpSpPr>
        <p:grpSpPr>
          <a:xfrm>
            <a:off x="4722676" y="6260827"/>
            <a:ext cx="2557051" cy="548688"/>
            <a:chOff x="4557069" y="6260827"/>
            <a:chExt cx="2557051" cy="548688"/>
          </a:xfrm>
        </p:grpSpPr>
        <p:pic>
          <p:nvPicPr>
            <p:cNvPr id="14" name="Imagem 13" descr="Uma imagem contendo Ícone&#10;&#10;Descrição gerada automaticamente">
              <a:extLst>
                <a:ext uri="{FF2B5EF4-FFF2-40B4-BE49-F238E27FC236}">
                  <a16:creationId xmlns:a16="http://schemas.microsoft.com/office/drawing/2014/main" id="{07DF9BCB-78EF-89D4-9937-7548601A55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880" y="6260827"/>
              <a:ext cx="2036240" cy="548688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E31526BB-05D7-5A60-1A23-73933745924D}"/>
                </a:ext>
              </a:extLst>
            </p:cNvPr>
            <p:cNvPicPr/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4557069" y="6412283"/>
              <a:ext cx="480240" cy="26604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9362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nteúdo - com Con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822931-88C6-453D-8FED-2F704ACA60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6000" y="1947112"/>
            <a:ext cx="11124576" cy="4344556"/>
          </a:xfrm>
        </p:spPr>
        <p:txBody>
          <a:bodyPr>
            <a:normAutofit/>
          </a:bodyPr>
          <a:lstStyle>
            <a:lvl1pPr algn="just">
              <a:defRPr sz="1600">
                <a:latin typeface="Montserrat" panose="00000500000000000000" pitchFamily="2" charset="0"/>
              </a:defRPr>
            </a:lvl1pPr>
            <a:lvl2pPr algn="just">
              <a:defRPr sz="1600">
                <a:latin typeface="Montserrat" panose="00000500000000000000" pitchFamily="2" charset="0"/>
              </a:defRPr>
            </a:lvl2pPr>
            <a:lvl3pPr algn="just">
              <a:defRPr sz="1600">
                <a:latin typeface="Montserrat" panose="00000500000000000000" pitchFamily="2" charset="0"/>
              </a:defRPr>
            </a:lvl3pPr>
            <a:lvl4pPr algn="just">
              <a:defRPr sz="1600">
                <a:latin typeface="Montserrat" panose="00000500000000000000" pitchFamily="2" charset="0"/>
              </a:defRPr>
            </a:lvl4pPr>
            <a:lvl5pPr algn="just">
              <a:defRPr sz="1600">
                <a:latin typeface="Montserrat" panose="00000500000000000000" pitchFamily="2" charset="0"/>
              </a:defRPr>
            </a:lvl5pPr>
          </a:lstStyle>
          <a:p>
            <a:pPr lvl="0"/>
            <a:r>
              <a:rPr lang="pt-BR"/>
              <a:t>Clique para editar tópicos do slide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56000" y="6338814"/>
            <a:ext cx="4526105" cy="382661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 texto da Nota de Rodapé</a:t>
            </a:r>
          </a:p>
        </p:txBody>
      </p:sp>
      <p:cxnSp>
        <p:nvCxnSpPr>
          <p:cNvPr id="9" name="Conector Reto 2">
            <a:extLst>
              <a:ext uri="{FF2B5EF4-FFF2-40B4-BE49-F238E27FC236}">
                <a16:creationId xmlns:a16="http://schemas.microsoft.com/office/drawing/2014/main" id="{18A36567-29D1-813D-0DDF-AB9013249ACB}"/>
              </a:ext>
            </a:extLst>
          </p:cNvPr>
          <p:cNvCxnSpPr/>
          <p:nvPr userDrawn="1"/>
        </p:nvCxnSpPr>
        <p:spPr>
          <a:xfrm>
            <a:off x="156000" y="981241"/>
            <a:ext cx="632377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108B3356-A880-253A-9E28-E4CBFEE78B41}"/>
              </a:ext>
            </a:extLst>
          </p:cNvPr>
          <p:cNvGrpSpPr/>
          <p:nvPr userDrawn="1"/>
        </p:nvGrpSpPr>
        <p:grpSpPr>
          <a:xfrm>
            <a:off x="4722676" y="6260827"/>
            <a:ext cx="2557051" cy="548688"/>
            <a:chOff x="4557069" y="6260827"/>
            <a:chExt cx="2557051" cy="548688"/>
          </a:xfrm>
        </p:grpSpPr>
        <p:pic>
          <p:nvPicPr>
            <p:cNvPr id="14" name="Imagem 13" descr="Uma imagem contendo Ícone&#10;&#10;Descrição gerada automaticamente">
              <a:extLst>
                <a:ext uri="{FF2B5EF4-FFF2-40B4-BE49-F238E27FC236}">
                  <a16:creationId xmlns:a16="http://schemas.microsoft.com/office/drawing/2014/main" id="{07DF9BCB-78EF-89D4-9937-7548601A55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880" y="6260827"/>
              <a:ext cx="2036240" cy="548688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E31526BB-05D7-5A60-1A23-73933745924D}"/>
                </a:ext>
              </a:extLst>
            </p:cNvPr>
            <p:cNvPicPr/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4557069" y="6412283"/>
              <a:ext cx="480240" cy="2660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7F0E1815-F9B2-961C-8467-B4913946361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4800" y="1123200"/>
            <a:ext cx="11129389" cy="823912"/>
          </a:xfrm>
        </p:spPr>
        <p:txBody>
          <a:bodyPr anchor="ctr"/>
          <a:lstStyle>
            <a:lvl1pPr marL="0" indent="0">
              <a:buNone/>
              <a:defRPr sz="2000" b="1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esse subtítulo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7358A0F-C66F-96F9-0282-BA01C0CF395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2F14FEF-A36E-4F6A-94D3-11FDD71B2970}" type="datetime1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t>15/05/2023</a:t>
            </a:fld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7181675D-F5E1-9DBD-6581-65226AD5F3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536B913B-F885-D123-D84A-01ED8416FB5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15DFB38-4ACA-4816-9166-0A9E97EEB23F}" type="slidenum">
              <a:rPr lang="pt-BR" smtClean="0"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>
              <a:cs typeface="+mn-cs"/>
            </a:endParaRP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B9CBA91F-B76D-81A3-9FA1-E994E784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19699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8D2BD28-5D11-4F03-8343-1BE0576CE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60496" cy="95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vert="horz" lIns="0" tIns="0" rIns="0" bIns="0" rtlCol="0" anchor="ctr">
            <a:noAutofit/>
          </a:bodyPr>
          <a:lstStyle/>
          <a:p>
            <a:pPr marL="263520" lvl="0">
              <a:lnSpc>
                <a:spcPct val="100000"/>
              </a:lnSpc>
            </a:pPr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9CF3FC-B3ED-4389-BEEB-E9B79E8D7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000" y="1133375"/>
            <a:ext cx="11124576" cy="50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820094-D0DC-4297-AA1F-787D0084D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Montserrat Light" panose="000004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D953C88-B9C6-4F16-AAC3-CAC25CEC3FA6}" type="datetime1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t>15/05/2023</a:t>
            </a:fld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CAEF2B-EF0B-4567-9392-D8D910D7D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Montserrat Light" panose="000004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F3AC4D-C940-47D1-824F-68990533A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2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15DFB38-4ACA-4816-9166-0A9E97EEB23F}" type="slidenum">
              <a:rPr lang="pt-BR" smtClean="0"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41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232" r:id="rId9"/>
    <p:sldLayoutId id="2147484198" r:id="rId10"/>
    <p:sldLayoutId id="2147484199" r:id="rId11"/>
    <p:sldLayoutId id="2147484200" r:id="rId12"/>
    <p:sldLayoutId id="2147484201" r:id="rId13"/>
    <p:sldLayoutId id="2147484202" r:id="rId14"/>
    <p:sldLayoutId id="2147484203" r:id="rId15"/>
    <p:sldLayoutId id="2147484204" r:id="rId16"/>
    <p:sldLayoutId id="2147484205" r:id="rId17"/>
    <p:sldLayoutId id="2147484206" r:id="rId18"/>
    <p:sldLayoutId id="2147484207" r:id="rId19"/>
    <p:sldLayoutId id="2147484208" r:id="rId20"/>
    <p:sldLayoutId id="2147484209" r:id="rId21"/>
    <p:sldLayoutId id="2147484210" r:id="rId22"/>
    <p:sldLayoutId id="2147484211" r:id="rId23"/>
  </p:sldLayoutIdLst>
  <p:hf hdr="0" ftr="0" dt="0"/>
  <p:txStyles>
    <p:titleStyle>
      <a:lvl1pPr marL="180000" indent="0" algn="l" defTabSz="914400" rtl="0" eaLnBrk="1" latinLnBrk="0" hangingPunct="1">
        <a:lnSpc>
          <a:spcPct val="90000"/>
        </a:lnSpc>
        <a:spcBef>
          <a:spcPct val="0"/>
        </a:spcBef>
        <a:buNone/>
        <a:defRPr lang="pt-BR" sz="2000" b="1" strike="noStrike" kern="1200" spc="-1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Arial Unicode MS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pt-BR" sz="1600" kern="1200" dirty="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600" kern="1200" dirty="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600" kern="1200" dirty="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600" kern="1200" dirty="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600" kern="1200" dirty="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siop.planejamento.gov.br/mto/doku.php/mto202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mtegovbr.sharepoint.com/:b:/s/CGPRO779/EZfigD32xapHh5qu16HnqT0BbyCrqn4wIeZFdr1BLghJhg?e=xuiPen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1.siop.planejamento.gov.br/mto/doku.php/mto202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rcamentofederal.shinyapps.io/painel_do_acompanhament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1.siop.planejamento.gov.br/siopdoc/doku.php/ploa:inicio_plo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1.siop.planejamento.gov.br/siopdoc/lib/exe/fetch.php/ploa:portaria_ploa_2024_-_consolidada.pdf" TargetMode="External"/><Relationship Id="rId3" Type="http://schemas.openxmlformats.org/officeDocument/2006/relationships/hyperlink" Target="https://www1.siop.planejamento.gov.br/siopdoc/doku.php/ploa:inicio_ploa" TargetMode="External"/><Relationship Id="rId7" Type="http://schemas.openxmlformats.org/officeDocument/2006/relationships/hyperlink" Target="https://www.gov.br/economia/pt-br/assuntos/planejamento-e-orcamento/plano-plurianual-ppa/arquivos/manual-do-ppa-2024-2027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1.siop.planejamento.gov.br/siopdoc/lib/exe/fetch.php/ploa:agendas_transversais_e_multissetoriais_pagina_siop_v2.pdf" TargetMode="External"/><Relationship Id="rId5" Type="http://schemas.openxmlformats.org/officeDocument/2006/relationships/hyperlink" Target="https://www1.siop.planejamento.gov.br/siopdoc/doku.php/ploa:investimentos" TargetMode="External"/><Relationship Id="rId4" Type="http://schemas.openxmlformats.org/officeDocument/2006/relationships/hyperlink" Target="https://mtegovbr.sharepoint.com/:b:/s/CGPRO779/EZfigD32xapHh5qu16HnqT0BbyCrqn4wIeZFdr1BLghJhg?e=xuiPen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siop.planejamento.gov.br/proxy/7794918e/https/intrasof/siopdoc/doku.php/star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op.gov.br/atendimento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siop.planejamento.gov.br/siopdoc/lib/exe/fetch.php/ploa:portaria_ploa_2024_-_consolidada.pdf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838273" y="0"/>
            <a:ext cx="6858000" cy="692939"/>
          </a:xfrm>
          <a:prstGeom prst="rect">
            <a:avLst/>
          </a:prstGeom>
        </p:spPr>
        <p:txBody>
          <a:bodyPr lIns="91440" tIns="45720" rIns="91440" bIns="4572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pt-BR" sz="1400" b="1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MINISTÉRIO DO PLANEJAMENTO E ORÇAMENTO</a:t>
            </a:r>
          </a:p>
          <a:p>
            <a:pPr>
              <a:lnSpc>
                <a:spcPct val="120000"/>
              </a:lnSpc>
              <a:defRPr/>
            </a:pPr>
            <a:r>
              <a:rPr lang="pt-BR" sz="1400">
                <a:solidFill>
                  <a:schemeClr val="bg1">
                    <a:lumMod val="50000"/>
                  </a:schemeClr>
                </a:solidFill>
                <a:latin typeface="+mn-lt"/>
              </a:rPr>
              <a:t>Secretaria de Orçamento Federal</a:t>
            </a:r>
            <a:endParaRPr lang="pt-BR" sz="90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1524000" y="1116178"/>
            <a:ext cx="914400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4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Elaboração do Projeto de Lei Orçamentária de 2024  - PLOA 2024</a:t>
            </a:r>
          </a:p>
          <a:p>
            <a:pPr eaLnBrk="1" hangingPunct="1">
              <a:defRPr/>
            </a:pPr>
            <a:endParaRPr lang="pt-BR" altLang="pt-BR" sz="4000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pt-BR" altLang="pt-BR" sz="3600" b="1">
                <a:solidFill>
                  <a:schemeClr val="accent2"/>
                </a:solidFill>
                <a:latin typeface="+mn-lt"/>
              </a:rPr>
              <a:t>Alinhamento Geral do PLOA e </a:t>
            </a:r>
          </a:p>
          <a:p>
            <a:pPr eaLnBrk="1" hangingPunct="1">
              <a:defRPr/>
            </a:pPr>
            <a:r>
              <a:rPr lang="pt-BR" altLang="pt-BR" sz="3600" b="1">
                <a:solidFill>
                  <a:schemeClr val="accent2"/>
                </a:solidFill>
                <a:latin typeface="+mn-lt"/>
              </a:rPr>
              <a:t>Abertura do Qualitativo</a:t>
            </a:r>
            <a:br>
              <a:rPr lang="pt-BR" altLang="pt-BR" sz="2400" b="1">
                <a:solidFill>
                  <a:schemeClr val="accent3">
                    <a:lumMod val="75000"/>
                  </a:schemeClr>
                </a:solidFill>
              </a:rPr>
            </a:br>
            <a:endParaRPr lang="pt-BR" altLang="pt-BR" sz="2400" b="1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pt-BR" altLang="pt-BR" sz="2400" b="1" i="1">
                <a:solidFill>
                  <a:schemeClr val="bg1">
                    <a:lumMod val="50000"/>
                  </a:schemeClr>
                </a:solidFill>
              </a:rPr>
              <a:t>Abril de 2023</a:t>
            </a:r>
            <a:endParaRPr lang="pt-BR" altLang="pt-BR" sz="2400" b="1" i="1">
              <a:solidFill>
                <a:schemeClr val="bg1">
                  <a:lumMod val="50000"/>
                </a:schemeClr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695186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EE387D1-6FDC-4D0D-8873-483758EB8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58" y="2699721"/>
            <a:ext cx="11360150" cy="2852737"/>
          </a:xfrm>
        </p:spPr>
        <p:txBody>
          <a:bodyPr>
            <a:normAutofit/>
          </a:bodyPr>
          <a:lstStyle/>
          <a:p>
            <a:pPr marL="0"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pt-BR" sz="3200">
                <a:solidFill>
                  <a:schemeClr val="tx1">
                    <a:lumMod val="75000"/>
                    <a:lumOff val="25000"/>
                  </a:schemeClr>
                </a:solidFill>
                <a:latin typeface="Montserrat Bold" panose="00000800000000000000" pitchFamily="2" charset="0"/>
                <a:cs typeface="Calibri"/>
              </a:rPr>
              <a:t>FASE QUALITATIVA</a:t>
            </a:r>
          </a:p>
        </p:txBody>
      </p:sp>
    </p:spTree>
    <p:extLst>
      <p:ext uri="{BB962C8B-B14F-4D97-AF65-F5344CB8AC3E}">
        <p14:creationId xmlns:p14="http://schemas.microsoft.com/office/powerpoint/2010/main" val="1068295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0;p15">
            <a:extLst>
              <a:ext uri="{FF2B5EF4-FFF2-40B4-BE49-F238E27FC236}">
                <a16:creationId xmlns:a16="http://schemas.microsoft.com/office/drawing/2014/main" id="{26BC6589-6045-47BE-BD2F-81C6324D39AC}"/>
              </a:ext>
            </a:extLst>
          </p:cNvPr>
          <p:cNvSpPr txBox="1"/>
          <p:nvPr/>
        </p:nvSpPr>
        <p:spPr>
          <a:xfrm>
            <a:off x="174440" y="976467"/>
            <a:ext cx="10371639" cy="95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t-BR" sz="1600" b="1">
                <a:solidFill>
                  <a:schemeClr val="accent5"/>
                </a:solidFill>
                <a:latin typeface="+mn-lt"/>
                <a:ea typeface="Calibri"/>
                <a:cs typeface="Calibri"/>
                <a:sym typeface="Calibri"/>
              </a:rPr>
              <a:t>Revisão dos Atributos das programações:</a:t>
            </a:r>
            <a:r>
              <a:rPr lang="pt-BR" sz="1600">
                <a:solidFill>
                  <a:schemeClr val="accent5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pt-BR" sz="1600">
                <a:latin typeface="+mn-lt"/>
              </a:rPr>
              <a:t>a descrição dos atributos deve fornecer informações necessárias ao posterior acompanhamento da atuação governamental (Maiores informações no Cap. 4 do </a:t>
            </a:r>
            <a:r>
              <a:rPr lang="pt-BR" sz="1600">
                <a:latin typeface="+mn-lt"/>
                <a:hlinkClick r:id="rId3"/>
              </a:rPr>
              <a:t>MTO 2024</a:t>
            </a:r>
            <a:r>
              <a:rPr lang="pt-BR" sz="1600">
                <a:latin typeface="+mn-lt"/>
              </a:rPr>
              <a:t>);</a:t>
            </a:r>
            <a:endParaRPr lang="pt-BR" sz="1800">
              <a:solidFill>
                <a:schemeClr val="dk1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4B3580F-9014-49CF-AF83-7FB39632BC91}"/>
              </a:ext>
            </a:extLst>
          </p:cNvPr>
          <p:cNvSpPr txBox="1"/>
          <p:nvPr/>
        </p:nvSpPr>
        <p:spPr>
          <a:xfrm>
            <a:off x="174440" y="1854697"/>
            <a:ext cx="10988860" cy="49552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01600" algn="just"/>
            <a:r>
              <a:rPr lang="pt-BR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Principais atributos das ações:</a:t>
            </a:r>
          </a:p>
          <a:p>
            <a:pPr marL="457200" indent="-355600" algn="just">
              <a:buFont typeface="Arial" panose="020B0604020202020204" pitchFamily="34" charset="0"/>
              <a:buChar char="•"/>
            </a:pPr>
            <a:r>
              <a:rPr lang="pt-BR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Título: 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deve expressar de forma clara, sucinta e precisa a </a:t>
            </a:r>
            <a:r>
              <a:rPr lang="pt-BR" sz="1600" u="sng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finalidade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da ação;</a:t>
            </a:r>
          </a:p>
          <a:p>
            <a:pPr marL="914400" lvl="1" indent="-355600" algn="just">
              <a:buFont typeface="Arial" panose="020B0604020202020204" pitchFamily="34" charset="0"/>
              <a:buChar char="•"/>
            </a:pPr>
            <a:r>
              <a:rPr lang="pt-BR" sz="12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Deve permitir identificar a intervenção necessária para se alcançar o resultado esperado;</a:t>
            </a:r>
          </a:p>
          <a:p>
            <a:pPr marL="914400" lvl="1" indent="-355600" algn="just">
              <a:buFont typeface="Arial" panose="020B0604020202020204" pitchFamily="34" charset="0"/>
              <a:buChar char="•"/>
            </a:pPr>
            <a:r>
              <a:rPr lang="pt-BR" sz="12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Não pode conter sentença genérica;</a:t>
            </a:r>
          </a:p>
          <a:p>
            <a:pPr marL="914400" lvl="1" indent="-355600" algn="just">
              <a:buFont typeface="Arial" panose="020B0604020202020204" pitchFamily="34" charset="0"/>
              <a:buChar char="•"/>
            </a:pPr>
            <a:r>
              <a:rPr lang="pt-BR" sz="12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Não pode ser apenas o “nome-fantasia” (poderá trazê-lo entre parênteses no final da sentença); </a:t>
            </a:r>
            <a:endParaRPr lang="pt-BR" sz="1600" b="1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457200" indent="-355600" algn="just">
              <a:buFont typeface="Arial" panose="020B0604020202020204" pitchFamily="34" charset="0"/>
              <a:buChar char="•"/>
            </a:pPr>
            <a:r>
              <a:rPr lang="pt-BR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Descrição: 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deve expressar o </a:t>
            </a:r>
            <a:r>
              <a:rPr lang="pt-BR" sz="1600" u="sng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escopo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/delimitação da ação (o que é feito e para que é feito).</a:t>
            </a:r>
          </a:p>
          <a:p>
            <a:pPr marL="914400" lvl="1" indent="-355600" algn="just">
              <a:buFont typeface="Arial" panose="020B0604020202020204" pitchFamily="34" charset="0"/>
              <a:buChar char="•"/>
            </a:pPr>
            <a:r>
              <a:rPr lang="pt-BR" sz="12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Deve refletir o que a ação vai fazer, o que a ação governamental pretende realizar de forma clara e objetiva;</a:t>
            </a:r>
          </a:p>
          <a:p>
            <a:pPr marL="914400" lvl="1" indent="-355600" algn="just">
              <a:buFont typeface="Arial" panose="020B0604020202020204" pitchFamily="34" charset="0"/>
              <a:buChar char="•"/>
            </a:pPr>
            <a:r>
              <a:rPr lang="pt-BR" sz="12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Não deve se confundir com uma listagem de elementos de despesa;</a:t>
            </a:r>
          </a:p>
          <a:p>
            <a:pPr marL="914400" lvl="1" indent="-355600" algn="just">
              <a:buFont typeface="Arial" panose="020B0604020202020204" pitchFamily="34" charset="0"/>
              <a:buChar char="•"/>
            </a:pPr>
            <a:r>
              <a:rPr lang="pt-BR" sz="12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Não pode extrapolar a finalidade contida no título da ação, que é atributo legal (consta na LOA); </a:t>
            </a:r>
          </a:p>
          <a:p>
            <a:pPr marL="914400" lvl="1" indent="-355600" algn="just">
              <a:buFont typeface="Arial" panose="020B0604020202020204" pitchFamily="34" charset="0"/>
              <a:buChar char="•"/>
            </a:pPr>
            <a:r>
              <a:rPr lang="pt-BR" sz="12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Deve destacar as operações necessárias para se atingir os resultados esperados e não apenas reproduzir as competências da estrutura do órgão; </a:t>
            </a:r>
          </a:p>
          <a:p>
            <a:pPr marL="457200" indent="-355600" algn="just">
              <a:buFont typeface="Arial" panose="020B0604020202020204" pitchFamily="34" charset="0"/>
              <a:buChar char="•"/>
            </a:pPr>
            <a:r>
              <a:rPr lang="pt-BR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Produto: </a:t>
            </a:r>
            <a:r>
              <a:rPr lang="pt-BR" sz="1600" u="sng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bem ou serviço final oferecido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à Sociedade ou ao Estado na perspectiva de contribuir para o alcance de resultados, </a:t>
            </a:r>
            <a:r>
              <a:rPr lang="pt-BR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deve ter relação com o título e descrição da ação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;</a:t>
            </a:r>
          </a:p>
          <a:p>
            <a:pPr marL="914400" lvl="1" indent="-355600" algn="just">
              <a:buFont typeface="Arial" panose="020B0604020202020204" pitchFamily="34" charset="0"/>
              <a:buChar char="•"/>
            </a:pPr>
            <a:r>
              <a:rPr lang="pt-BR" sz="12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Arial"/>
              </a:rPr>
              <a:t>O produto da ação deve deixar claro o que a ação pretende entregar/realizar, além disso:</a:t>
            </a:r>
          </a:p>
          <a:p>
            <a:pPr marL="914400" lvl="1" indent="-355600" algn="just">
              <a:buFont typeface="Arial" panose="020B0604020202020204" pitchFamily="34" charset="0"/>
              <a:buChar char="•"/>
            </a:pPr>
            <a:r>
              <a:rPr lang="pt-BR" sz="12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Arial"/>
              </a:rPr>
              <a:t>Deve ser apresentado com o verbo no particípio, ex. “Edifício construído”; e</a:t>
            </a:r>
          </a:p>
          <a:p>
            <a:pPr marL="914400" lvl="1" indent="-355600" algn="just">
              <a:buFont typeface="Arial" panose="020B0604020202020204" pitchFamily="34" charset="0"/>
              <a:buChar char="•"/>
            </a:pPr>
            <a:r>
              <a:rPr lang="pt-BR" sz="12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Arial"/>
              </a:rPr>
              <a:t>Deve ser único e mensurável. </a:t>
            </a:r>
            <a:endParaRPr lang="pt-BR" sz="16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Arial"/>
            </a:endParaRPr>
          </a:p>
          <a:p>
            <a:pPr marL="457200" indent="-355600" algn="just">
              <a:buFont typeface="Arial" panose="020B0604020202020204" pitchFamily="34" charset="0"/>
              <a:buChar char="•"/>
            </a:pPr>
            <a:r>
              <a:rPr lang="pt-BR" sz="1600" b="1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/>
              </a:rPr>
              <a:t>Item de mensuração: 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/>
              </a:rPr>
              <a:t>quando possível, deve permitir mensurar o volume da operação, produtos ou serviços gerados a partir das transferências;</a:t>
            </a:r>
          </a:p>
          <a:p>
            <a:pPr marL="914400" lvl="1" indent="-355600" algn="just">
              <a:buFont typeface="Arial" panose="020B0604020202020204" pitchFamily="34" charset="0"/>
              <a:buChar char="•"/>
            </a:pPr>
            <a:r>
              <a:rPr lang="pt-BR" sz="120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/>
              </a:rPr>
              <a:t>Em especial apoio/fomento da União a outros entes ou a contribuição a beneficiários específicos, o que possibilita a mensuração da entrega.</a:t>
            </a:r>
          </a:p>
          <a:p>
            <a:pPr marL="914400" lvl="1" indent="-355600" algn="just">
              <a:buFont typeface="Arial" panose="020B0604020202020204" pitchFamily="34" charset="0"/>
              <a:buChar char="•"/>
            </a:pPr>
            <a:r>
              <a:rPr lang="pt-BR" sz="1200" u="sng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/>
              </a:rPr>
              <a:t>IMPORTANTE</a:t>
            </a:r>
            <a:r>
              <a:rPr lang="pt-BR" sz="120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/>
              </a:rPr>
              <a:t>: </a:t>
            </a:r>
            <a:r>
              <a:rPr lang="pt-B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Para o PLOA 2024 deverá haver a identificação do item de mensuração sempre que possível e relevante, independente do subtipo de Operação Especial da ação.</a:t>
            </a:r>
          </a:p>
          <a:p>
            <a:pPr marL="914400" lvl="1" indent="-355600" algn="just">
              <a:buFont typeface="Arial" panose="020B0604020202020204" pitchFamily="34" charset="0"/>
              <a:buChar char="•"/>
            </a:pPr>
            <a:endParaRPr lang="pt-BR" sz="120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69C7674-BE68-4346-B3D0-901D2CF6AB98}"/>
              </a:ext>
            </a:extLst>
          </p:cNvPr>
          <p:cNvSpPr txBox="1">
            <a:spLocks/>
          </p:cNvSpPr>
          <p:nvPr/>
        </p:nvSpPr>
        <p:spPr bwMode="auto">
          <a:xfrm>
            <a:off x="479375" y="84433"/>
            <a:ext cx="11599735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pt-BR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Orientações para revisão dos Atributos</a:t>
            </a:r>
          </a:p>
        </p:txBody>
      </p:sp>
    </p:spTree>
    <p:extLst>
      <p:ext uri="{BB962C8B-B14F-4D97-AF65-F5344CB8AC3E}">
        <p14:creationId xmlns:p14="http://schemas.microsoft.com/office/powerpoint/2010/main" val="3410962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4B3580F-9014-49CF-AF83-7FB39632BC91}"/>
              </a:ext>
            </a:extLst>
          </p:cNvPr>
          <p:cNvSpPr txBox="1"/>
          <p:nvPr/>
        </p:nvSpPr>
        <p:spPr>
          <a:xfrm>
            <a:off x="541464" y="1089898"/>
            <a:ext cx="9897936" cy="49552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01600" algn="just"/>
            <a:r>
              <a:rPr lang="pt-BR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Principais atributos das ações:</a:t>
            </a:r>
          </a:p>
          <a:p>
            <a:pPr marL="457200" indent="-355600" algn="just">
              <a:buFont typeface="Arial" panose="020B0604020202020204" pitchFamily="34" charset="0"/>
              <a:buChar char="•"/>
            </a:pPr>
            <a:r>
              <a:rPr lang="pt-BR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Beneficiário: 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deve indicar o segmento da sociedade ou do Estado para o qual os bens ou serviços são produzidos ou adquiridos, ou ainda aqueles que diretamente usufruem dos seus efeitos.</a:t>
            </a:r>
            <a:endParaRPr lang="pt-BR" sz="160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  <a:p>
            <a:pPr marL="914400" lvl="1" indent="-355600" algn="just">
              <a:buFont typeface="Arial" panose="020B0604020202020204" pitchFamily="34" charset="0"/>
              <a:buChar char="•"/>
            </a:pPr>
            <a:r>
              <a:rPr lang="pt-BR" sz="1200" u="sng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Arial"/>
              </a:rPr>
              <a:t>Evitar termos genéricos como “sociedade” ou “população em geral”.</a:t>
            </a:r>
          </a:p>
          <a:p>
            <a:pPr marL="457200" indent="-355600">
              <a:buFont typeface="Arial" panose="020B0604020202020204" pitchFamily="34" charset="0"/>
              <a:buChar char="•"/>
            </a:pPr>
            <a:endParaRPr lang="pt-BR" sz="1600" b="1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  <a:p>
            <a:pPr marL="457200" indent="-355600">
              <a:buFont typeface="Arial" panose="020B0604020202020204" pitchFamily="34" charset="0"/>
              <a:buChar char="•"/>
            </a:pPr>
            <a:r>
              <a:rPr lang="pt-BR" sz="1600" b="1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/>
              </a:rPr>
              <a:t>Detalhamento da Implementação: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/>
              </a:rPr>
              <a:t> o modo como a ação será executada.</a:t>
            </a:r>
          </a:p>
          <a:p>
            <a:pPr marL="457200" indent="-355600">
              <a:buFont typeface="Arial" panose="020B0604020202020204" pitchFamily="34" charset="0"/>
              <a:buChar char="•"/>
            </a:pPr>
            <a:endParaRPr lang="pt-BR" sz="160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  <a:p>
            <a:pPr marL="457200" indent="-355600" algn="just">
              <a:buFont typeface="Arial" panose="020B0604020202020204" pitchFamily="34" charset="0"/>
              <a:buChar char="•"/>
            </a:pPr>
            <a:r>
              <a:rPr lang="pt-BR" sz="16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Arial"/>
              </a:rPr>
              <a:t>Tipo da ação: 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Arial"/>
              </a:rPr>
              <a:t>classificação da ação de acordo com a </a:t>
            </a:r>
            <a:r>
              <a:rPr lang="pt-BR" sz="1600" u="sng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Arial"/>
              </a:rPr>
              <a:t>característica de suas operações e de sua produção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Arial"/>
              </a:rPr>
              <a:t> para o governo federal e para a sociedade.</a:t>
            </a:r>
          </a:p>
          <a:p>
            <a:pPr marL="457200" indent="-355600" algn="just">
              <a:buFont typeface="Arial" panose="020B0604020202020204" pitchFamily="34" charset="0"/>
              <a:buChar char="•"/>
            </a:pPr>
            <a:endParaRPr lang="pt-BR" sz="16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Arial"/>
            </a:endParaRPr>
          </a:p>
          <a:p>
            <a:pPr marL="457200" indent="-355600" algn="just">
              <a:buFont typeface="Arial" panose="020B0604020202020204" pitchFamily="34" charset="0"/>
              <a:buChar char="•"/>
            </a:pPr>
            <a:r>
              <a:rPr lang="pt-BR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Base Legal: 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normas específicas que dão respaldo (determinam/fundamentam) à ação.</a:t>
            </a:r>
          </a:p>
          <a:p>
            <a:pPr marL="457200" indent="-355600" algn="just">
              <a:buFont typeface="Arial" panose="020B0604020202020204" pitchFamily="34" charset="0"/>
              <a:buChar char="•"/>
            </a:pPr>
            <a:endParaRPr lang="pt-BR" sz="1600" b="1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  <a:p>
            <a:pPr marL="457200" indent="-355600" algn="just">
              <a:buFont typeface="Arial" panose="020B0604020202020204" pitchFamily="34" charset="0"/>
              <a:buChar char="•"/>
            </a:pPr>
            <a:r>
              <a:rPr lang="pt-BR" sz="1600" b="1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/>
              </a:rPr>
              <a:t>Plano Orçamentário: 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/>
              </a:rPr>
              <a:t>produção intermediária ou aquisição de insumos; etapas de projeto, funcionamento das Unidades Descentralizadas </a:t>
            </a:r>
            <a:r>
              <a:rPr lang="pt-BR" sz="1600" err="1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/>
              </a:rPr>
              <a:t>etc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/>
              </a:rPr>
              <a:t> (</a:t>
            </a:r>
            <a:r>
              <a:rPr lang="pt-BR" sz="1600" u="sng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/>
              </a:rPr>
              <a:t>não substituem as demais categorias de programação - atividades, projetos ou localizadores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/>
              </a:rPr>
              <a:t>).</a:t>
            </a:r>
          </a:p>
          <a:p>
            <a:pPr marL="457200" indent="-355600" algn="just">
              <a:buFont typeface="Arial" panose="020B0604020202020204" pitchFamily="34" charset="0"/>
              <a:buChar char="•"/>
            </a:pPr>
            <a:endParaRPr lang="pt-BR" sz="1600" b="1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  <a:p>
            <a:pPr marL="457200" indent="-355600" algn="just">
              <a:buFont typeface="Arial" panose="020B0604020202020204" pitchFamily="34" charset="0"/>
              <a:buChar char="•"/>
            </a:pPr>
            <a:r>
              <a:rPr lang="pt-BR" sz="1600" b="1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/>
              </a:rPr>
              <a:t>Demais classificadores: 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/>
              </a:rPr>
              <a:t>atentar para adequação de programa, função, subfunção, esfera, etc.</a:t>
            </a:r>
          </a:p>
          <a:p>
            <a:pPr marL="457200" indent="-355600" algn="just">
              <a:buFont typeface="Arial" panose="020B0604020202020204" pitchFamily="34" charset="0"/>
              <a:buChar char="•"/>
            </a:pPr>
            <a:endParaRPr lang="pt-BR" sz="1600">
              <a:solidFill>
                <a:schemeClr val="tx1">
                  <a:lumMod val="75000"/>
                  <a:lumOff val="25000"/>
                </a:schemeClr>
              </a:solidFill>
              <a:latin typeface="Montserrat Light" panose="00000400000000000000" pitchFamily="2" charset="0"/>
              <a:cs typeface="Arial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69C7674-BE68-4346-B3D0-901D2CF6AB98}"/>
              </a:ext>
            </a:extLst>
          </p:cNvPr>
          <p:cNvSpPr txBox="1">
            <a:spLocks/>
          </p:cNvSpPr>
          <p:nvPr/>
        </p:nvSpPr>
        <p:spPr bwMode="auto">
          <a:xfrm>
            <a:off x="479375" y="84433"/>
            <a:ext cx="11599735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pt-BR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Orientações para revisão dos Atributos</a:t>
            </a:r>
          </a:p>
        </p:txBody>
      </p:sp>
    </p:spTree>
    <p:extLst>
      <p:ext uri="{BB962C8B-B14F-4D97-AF65-F5344CB8AC3E}">
        <p14:creationId xmlns:p14="http://schemas.microsoft.com/office/powerpoint/2010/main" val="330554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AE227DC8-7E42-4F92-BB21-63B7D8596279}"/>
              </a:ext>
            </a:extLst>
          </p:cNvPr>
          <p:cNvSpPr/>
          <p:nvPr/>
        </p:nvSpPr>
        <p:spPr>
          <a:xfrm>
            <a:off x="355002" y="1108364"/>
            <a:ext cx="10414598" cy="24237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O subtítulo deve identificar a localização geográfica da ação orçamentária da maneira </a:t>
            </a:r>
            <a:r>
              <a:rPr lang="pt-BR" b="1" u="sng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mais específica possível</a:t>
            </a: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.</a:t>
            </a: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Os subtítulos (localizadores de gasto) não podem fazer referência a mais de uma localidade ou área geográfica, se determinados.</a:t>
            </a: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Para os casos em que </a:t>
            </a:r>
            <a:r>
              <a:rPr lang="pt-BR" b="1" u="sng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não seja possível</a:t>
            </a:r>
            <a:r>
              <a:rPr lang="pt-BR" b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</a:t>
            </a: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a regionalização durante o processo de elaboração da proposta orçamentária, deve-se utilizar, no que couber, </a:t>
            </a:r>
            <a:r>
              <a:rPr lang="pt-BR" b="1" u="sng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o marcador “regionalizar na execução”</a:t>
            </a:r>
            <a:r>
              <a:rPr lang="pt-BR" u="sng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.</a:t>
            </a:r>
            <a:endParaRPr lang="pt-BR" u="sng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3D04C7D-8C8D-48A0-8941-4A4B2E829003}"/>
              </a:ext>
            </a:extLst>
          </p:cNvPr>
          <p:cNvSpPr txBox="1">
            <a:spLocks/>
          </p:cNvSpPr>
          <p:nvPr/>
        </p:nvSpPr>
        <p:spPr bwMode="auto">
          <a:xfrm>
            <a:off x="479375" y="84433"/>
            <a:ext cx="11599735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pt-BR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Subtítulos</a:t>
            </a:r>
          </a:p>
        </p:txBody>
      </p:sp>
    </p:spTree>
    <p:extLst>
      <p:ext uri="{BB962C8B-B14F-4D97-AF65-F5344CB8AC3E}">
        <p14:creationId xmlns:p14="http://schemas.microsoft.com/office/powerpoint/2010/main" val="3269062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AE227DC8-7E42-4F92-BB21-63B7D8596279}"/>
              </a:ext>
            </a:extLst>
          </p:cNvPr>
          <p:cNvSpPr/>
          <p:nvPr/>
        </p:nvSpPr>
        <p:spPr>
          <a:xfrm>
            <a:off x="479375" y="1875934"/>
            <a:ext cx="10690276" cy="36009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altLang="pt-BR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Alguns aspectos críticos:</a:t>
            </a:r>
          </a:p>
          <a:p>
            <a:pPr marL="628650" lvl="1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alt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Inconsistências metodológicas entre as ações do PLOA e os </a:t>
            </a:r>
            <a:r>
              <a:rPr lang="pt-BR" altLang="pt-BR" sz="1400" b="1" u="sng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Programas do PPA 2024-2027</a:t>
            </a:r>
            <a:r>
              <a:rPr lang="pt-BR" alt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;</a:t>
            </a:r>
          </a:p>
          <a:p>
            <a:pPr marL="628650" lvl="1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alt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Inconsistências na relação </a:t>
            </a:r>
            <a:r>
              <a:rPr lang="pt-BR" altLang="pt-BR" sz="1400" b="1" u="sng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causa/efeito entre a descrição e o produto</a:t>
            </a:r>
            <a:r>
              <a:rPr lang="pt-BR" alt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;</a:t>
            </a:r>
          </a:p>
          <a:p>
            <a:pPr marL="628650" lvl="1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alt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Baixa qualidade dos produtos;</a:t>
            </a:r>
          </a:p>
          <a:p>
            <a:pPr marL="1085850" lvl="2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1400" b="1" u="sng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Produtos devem ser uma das balizas para a definição do escopo da ação.</a:t>
            </a:r>
            <a:r>
              <a:rPr 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</a:t>
            </a:r>
          </a:p>
          <a:p>
            <a:pPr marL="1085850" lvl="2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Produtos que não comuniquem entregas relevantes são indício de que a ação deve ser repensada de maneira a comunicar melhor as entregas.</a:t>
            </a:r>
          </a:p>
          <a:p>
            <a:pPr marL="639445" lvl="1" indent="-285750" algn="just">
              <a:spcAft>
                <a:spcPts val="300"/>
              </a:spcAft>
              <a:buFont typeface="Arial,Sans-Serif" panose="020B0604020202020204" pitchFamily="34" charset="0"/>
              <a:buChar char="•"/>
            </a:pPr>
            <a:r>
              <a:rPr lang="pt-BR" sz="1400" b="1" u="sng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Sobreposição de ações </a:t>
            </a:r>
            <a:r>
              <a:rPr 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ou ações com possibilidade de agregação ou exclusão;</a:t>
            </a:r>
          </a:p>
          <a:p>
            <a:pPr marL="639445" lvl="1" indent="-285750" algn="just">
              <a:spcAft>
                <a:spcPts val="300"/>
              </a:spcAft>
              <a:buFont typeface="Arial,Sans-Serif" panose="020B0604020202020204" pitchFamily="34" charset="0"/>
              <a:buChar char="•"/>
            </a:pPr>
            <a:r>
              <a:rPr lang="pt-BR" sz="1400" b="1" u="sng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Ações muito abrangentes</a:t>
            </a:r>
            <a:r>
              <a:rPr 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, com especial destaque para as: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1144270" lvl="2" indent="-342900" algn="just">
              <a:spcAft>
                <a:spcPts val="300"/>
              </a:spcAft>
              <a:buFont typeface="Wingdings,Sans-Serif" panose="020B0604020202020204" pitchFamily="34" charset="0"/>
              <a:buChar char="§"/>
            </a:pPr>
            <a:r>
              <a:rPr 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que misturam aspectos de tipos diferentes (op. especiais, projetos e atividades) em uma mesma ação;</a:t>
            </a:r>
          </a:p>
          <a:p>
            <a:pPr marL="1144270" lvl="2" indent="-342900" algn="just">
              <a:spcAft>
                <a:spcPts val="300"/>
              </a:spcAft>
              <a:buFont typeface="Wingdings,Sans-Serif" panose="020B0604020202020204" pitchFamily="34" charset="0"/>
              <a:buChar char="§"/>
            </a:pPr>
            <a:r>
              <a:rPr 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que os produtos são genéricos/difusos/múltiplos;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1144270" lvl="2" indent="-342900" algn="just">
              <a:spcAft>
                <a:spcPts val="300"/>
              </a:spcAft>
              <a:buFont typeface="Wingdings,Sans-Serif" panose="020B0604020202020204" pitchFamily="34" charset="0"/>
              <a:buChar char="§"/>
            </a:pPr>
            <a:r>
              <a:rPr 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ações meio com </a:t>
            </a:r>
            <a:r>
              <a:rPr lang="pt-BR" sz="140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POs</a:t>
            </a:r>
            <a:r>
              <a:rPr 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 com características de ações finalísticas (Ex.: Ação 2000 – Adm. da Unidade).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639445" lvl="1" indent="-285750" algn="just">
              <a:spcAft>
                <a:spcPts val="300"/>
              </a:spcAft>
              <a:buFont typeface="Arial,Sans-Serif" panose="020B0604020202020204" pitchFamily="34" charset="0"/>
              <a:buChar char="•"/>
            </a:pPr>
            <a:r>
              <a:rPr 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Ações/</a:t>
            </a:r>
            <a:r>
              <a:rPr lang="pt-BR" sz="140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POs</a:t>
            </a:r>
            <a:r>
              <a:rPr 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 incompatíveis com as competências da UO/Órgão;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628650" lvl="1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sz="1400">
              <a:solidFill>
                <a:schemeClr val="tx1">
                  <a:lumMod val="75000"/>
                  <a:lumOff val="25000"/>
                </a:schemeClr>
              </a:solidFill>
              <a:latin typeface="Montserrat Light"/>
              <a:cs typeface="Arial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3D04C7D-8C8D-48A0-8941-4A4B2E829003}"/>
              </a:ext>
            </a:extLst>
          </p:cNvPr>
          <p:cNvSpPr txBox="1">
            <a:spLocks/>
          </p:cNvSpPr>
          <p:nvPr/>
        </p:nvSpPr>
        <p:spPr bwMode="auto">
          <a:xfrm>
            <a:off x="479375" y="84433"/>
            <a:ext cx="11599735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pt-BR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Orientações para revisão do </a:t>
            </a:r>
            <a:r>
              <a:rPr lang="pt-BR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“Recorte” das programações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65F18C8-0165-48E4-AA1C-4CD2E82CD437}"/>
              </a:ext>
            </a:extLst>
          </p:cNvPr>
          <p:cNvSpPr/>
          <p:nvPr/>
        </p:nvSpPr>
        <p:spPr>
          <a:xfrm>
            <a:off x="498425" y="1073150"/>
            <a:ext cx="9960025" cy="75565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alt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A análise dos atributos das ações deve servir de meio para </a:t>
            </a:r>
            <a:r>
              <a:rPr lang="pt-BR" altLang="pt-B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análise do “Recorte” das ações</a:t>
            </a:r>
            <a:r>
              <a:rPr lang="pt-BR" alt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, em especial o </a:t>
            </a:r>
            <a:r>
              <a:rPr lang="pt-BR" altLang="pt-BR" sz="1400" u="sng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título</a:t>
            </a:r>
            <a:r>
              <a:rPr lang="pt-BR" alt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, a </a:t>
            </a:r>
            <a:r>
              <a:rPr lang="pt-BR" altLang="pt-BR" sz="1400" u="sng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descrição</a:t>
            </a:r>
            <a:r>
              <a:rPr lang="pt-BR" alt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e o </a:t>
            </a:r>
            <a:r>
              <a:rPr lang="pt-BR" altLang="pt-BR" sz="1400" u="sng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produto</a:t>
            </a:r>
            <a:r>
              <a:rPr lang="pt-BR" alt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da ação, por declararem a </a:t>
            </a:r>
            <a:r>
              <a:rPr lang="pt-BR" altLang="pt-BR" sz="1400" u="sng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finalidade</a:t>
            </a:r>
            <a:r>
              <a:rPr lang="pt-BR" alt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, o </a:t>
            </a:r>
            <a:r>
              <a:rPr lang="pt-BR" altLang="pt-BR" sz="1400" u="sng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escopo</a:t>
            </a:r>
            <a:r>
              <a:rPr lang="pt-BR" alt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e a </a:t>
            </a:r>
            <a:r>
              <a:rPr lang="pt-BR" altLang="pt-BR" sz="1400" u="sng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entrega</a:t>
            </a:r>
            <a:r>
              <a:rPr lang="pt-BR" alt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da ação;</a:t>
            </a:r>
            <a:endParaRPr lang="pt-BR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655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AE227DC8-7E42-4F92-BB21-63B7D8596279}"/>
              </a:ext>
            </a:extLst>
          </p:cNvPr>
          <p:cNvSpPr/>
          <p:nvPr/>
        </p:nvSpPr>
        <p:spPr>
          <a:xfrm>
            <a:off x="479375" y="1338606"/>
            <a:ext cx="10690276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Atender disposições do PLDO 2024, 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em especial, no que couber: </a:t>
            </a:r>
            <a:endParaRPr lang="en-US" sz="160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742950" lvl="1" indent="-285750" algn="just">
              <a:spcAft>
                <a:spcPts val="300"/>
              </a:spcAft>
              <a:buFont typeface="Arial,Sans-Serif" panose="020B0604020202020204" pitchFamily="34" charset="0"/>
              <a:buChar char="•"/>
            </a:pPr>
            <a:r>
              <a:rPr 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Certificar-se que as situações previstas no art. 12, estão discriminadas em </a:t>
            </a:r>
            <a:r>
              <a:rPr lang="pt-BR" sz="1400" u="sng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programação específica</a:t>
            </a:r>
            <a:r>
              <a:rPr 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;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742950" lvl="1" indent="-285750" algn="just">
              <a:spcAft>
                <a:spcPts val="300"/>
              </a:spcAft>
              <a:buFont typeface="Arial,Sans-Serif" panose="020B0604020202020204" pitchFamily="34" charset="0"/>
              <a:buChar char="•"/>
            </a:pPr>
            <a:r>
              <a:rPr 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Atenção ao art. 18, que </a:t>
            </a:r>
            <a:r>
              <a:rPr lang="pt-BR" sz="1400" u="sng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veda destinação de despesas para algumas finalidades</a:t>
            </a:r>
            <a:r>
              <a:rPr 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;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742950" lvl="1" indent="-285750" algn="just">
              <a:spcAft>
                <a:spcPts val="300"/>
              </a:spcAft>
              <a:buFont typeface="Arial,Sans-Serif" panose="020B0604020202020204" pitchFamily="34" charset="0"/>
              <a:buChar char="•"/>
            </a:pPr>
            <a:r>
              <a:rPr 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Observância do art. 20, que trata das regras para </a:t>
            </a:r>
            <a:r>
              <a:rPr lang="pt-BR" sz="1400" u="sng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inclusão do novos projetos </a:t>
            </a:r>
            <a:r>
              <a:rPr 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(e art. 45 da LRF);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742950" lvl="1" indent="-285750" algn="just">
              <a:spcAft>
                <a:spcPts val="300"/>
              </a:spcAft>
              <a:buFont typeface="Arial,Sans-Serif" panose="020B0604020202020204" pitchFamily="34" charset="0"/>
              <a:buChar char="•"/>
            </a:pPr>
            <a:r>
              <a:rPr 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Atendimento ao § 5º do art. 5º, que dispõe que ações que possuem a mesma finalidade, consubstanciada em seu título, deverão ser </a:t>
            </a:r>
            <a:r>
              <a:rPr lang="pt-BR" sz="1400" u="sng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classificadas sob um único código</a:t>
            </a:r>
            <a:r>
              <a:rPr lang="pt-BR" sz="14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, independente da UO;</a:t>
            </a:r>
            <a:endParaRPr lang="pt-BR" sz="1400">
              <a:solidFill>
                <a:schemeClr val="tx1">
                  <a:lumMod val="75000"/>
                  <a:lumOff val="25000"/>
                </a:schemeClr>
              </a:solidFill>
              <a:latin typeface="Montserrat Light"/>
              <a:cs typeface="Arial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3D04C7D-8C8D-48A0-8941-4A4B2E829003}"/>
              </a:ext>
            </a:extLst>
          </p:cNvPr>
          <p:cNvSpPr txBox="1">
            <a:spLocks/>
          </p:cNvSpPr>
          <p:nvPr/>
        </p:nvSpPr>
        <p:spPr bwMode="auto">
          <a:xfrm>
            <a:off x="479375" y="84433"/>
            <a:ext cx="11599735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pt-BR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Orientações para revisão do </a:t>
            </a:r>
            <a:r>
              <a:rPr lang="pt-BR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“Recorte” das programações</a:t>
            </a:r>
          </a:p>
        </p:txBody>
      </p:sp>
    </p:spTree>
    <p:extLst>
      <p:ext uri="{BB962C8B-B14F-4D97-AF65-F5344CB8AC3E}">
        <p14:creationId xmlns:p14="http://schemas.microsoft.com/office/powerpoint/2010/main" val="2656887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EE387D1-6FDC-4D0D-8873-483758EB8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58" y="2699721"/>
            <a:ext cx="11360150" cy="2852737"/>
          </a:xfrm>
        </p:spPr>
        <p:txBody>
          <a:bodyPr>
            <a:normAutofit/>
          </a:bodyPr>
          <a:lstStyle/>
          <a:p>
            <a:pPr marL="0"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pt-BR" sz="3200">
                <a:solidFill>
                  <a:schemeClr val="tx1">
                    <a:lumMod val="75000"/>
                    <a:lumOff val="25000"/>
                  </a:schemeClr>
                </a:solidFill>
                <a:latin typeface="Montserrat Bold" panose="00000800000000000000" pitchFamily="2" charset="0"/>
                <a:cs typeface="Calibri"/>
              </a:rPr>
              <a:t>PONTOS DE ATENÇÃO</a:t>
            </a:r>
          </a:p>
        </p:txBody>
      </p:sp>
    </p:spTree>
    <p:extLst>
      <p:ext uri="{BB962C8B-B14F-4D97-AF65-F5344CB8AC3E}">
        <p14:creationId xmlns:p14="http://schemas.microsoft.com/office/powerpoint/2010/main" val="4050948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BFBA6D33-AEAB-49D8-83E5-D5C3CCD3D3D9}"/>
              </a:ext>
            </a:extLst>
          </p:cNvPr>
          <p:cNvSpPr txBox="1">
            <a:spLocks/>
          </p:cNvSpPr>
          <p:nvPr/>
        </p:nvSpPr>
        <p:spPr bwMode="auto">
          <a:xfrm>
            <a:off x="580975" y="158323"/>
            <a:ext cx="10244043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pt-BR" sz="28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Bold" panose="00000800000000000000" pitchFamily="2" charset="0"/>
                <a:cs typeface="Calibri" panose="020F0502020204030204" pitchFamily="34" charset="0"/>
              </a:rPr>
              <a:t>Organismos Internacionais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C3636D7-2041-AEFF-5820-8708780F5653}"/>
              </a:ext>
            </a:extLst>
          </p:cNvPr>
          <p:cNvSpPr txBox="1"/>
          <p:nvPr/>
        </p:nvSpPr>
        <p:spPr>
          <a:xfrm>
            <a:off x="479376" y="1024854"/>
            <a:ext cx="10125124" cy="4524315"/>
          </a:xfrm>
          <a:prstGeom prst="rect">
            <a:avLst/>
          </a:prstGeom>
          <a:noFill/>
        </p:spPr>
        <p:txBody>
          <a:bodyPr wrap="square" lIns="91440" tIns="45720" rIns="91440" bIns="45720" numCol="1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Novas ações de Contribuições a Organismos Internacionais (descontinuidade da ação 00OQ)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Conforme disposto no PLDO 2024, as contribuições para organismos internacionais deverão ser alocadas nas ações 00UT  ou 00UU caso se destinem a contribuições regulares a organismos internacionais de direito público ou privado respectivamente.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As contribuições regulares nacionais continuarão na ação 00PW.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No âmbito do Poder Executivo, </a:t>
            </a:r>
            <a:r>
              <a:rPr lang="pt-BR" sz="1600" b="1" u="sng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é preciso verificar se houve a devida da aprovação da SEAID/MPO (e-mail ou ofício), conforme disposto no inciso II, do § 2º do art. 12 do PLDO-2024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Compete à SEAID/MPO indicar se o Organismo Internacional é sujeito de direito público internacional ou interno ou privado.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Se for Sujeito de </a:t>
            </a:r>
            <a:r>
              <a:rPr lang="pt-BR" sz="1600" u="sng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Direito Público Internacional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, o orçamento da sua contribuição deverá ser alocado na ação 00UT ou ação específica, no </a:t>
            </a:r>
            <a:r>
              <a:rPr lang="pt-BR" sz="1600" u="sng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Órgão 71.102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Caso seja sujeito de direito </a:t>
            </a:r>
            <a:r>
              <a:rPr lang="pt-BR" sz="1600" u="sng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interno ou privado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, a alocação se dará na ação 00UU ou ação específica, </a:t>
            </a:r>
            <a:r>
              <a:rPr lang="pt-BR" sz="1600" u="sng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no âmbito do próprio Ministério ou Agência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POs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das ações 00UU e 00UT deverão utilizar o atributo PO de Origem para indicar seu vínculo com a ação 00OQ no exercício anterior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sz="16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8976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BFBA6D33-AEAB-49D8-83E5-D5C3CCD3D3D9}"/>
              </a:ext>
            </a:extLst>
          </p:cNvPr>
          <p:cNvSpPr txBox="1">
            <a:spLocks/>
          </p:cNvSpPr>
          <p:nvPr/>
        </p:nvSpPr>
        <p:spPr bwMode="auto">
          <a:xfrm>
            <a:off x="580975" y="158323"/>
            <a:ext cx="10244043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pt-BR" sz="28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Bold" panose="00000800000000000000" pitchFamily="2" charset="0"/>
                <a:cs typeface="Calibri" panose="020F0502020204030204" pitchFamily="34" charset="0"/>
              </a:rPr>
              <a:t>PO de Origem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C3636D7-2041-AEFF-5820-8708780F5653}"/>
              </a:ext>
            </a:extLst>
          </p:cNvPr>
          <p:cNvSpPr txBox="1"/>
          <p:nvPr/>
        </p:nvSpPr>
        <p:spPr>
          <a:xfrm>
            <a:off x="479376" y="1024854"/>
            <a:ext cx="10125124" cy="2800767"/>
          </a:xfrm>
          <a:prstGeom prst="rect">
            <a:avLst/>
          </a:prstGeom>
          <a:noFill/>
        </p:spPr>
        <p:txBody>
          <a:bodyPr wrap="square" lIns="91440" tIns="45720" rIns="91440" bIns="45720" numCol="1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600" b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Novo funcionamento do PO de origem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A funcionalidade do PO de Origem foi modificada para identificar a série histórica das ações e </a:t>
            </a:r>
            <a:r>
              <a:rPr lang="pt-BR" sz="160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POs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no orçamento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t-BR" sz="1600" b="1" u="sng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IMPORTANTE:</a:t>
            </a:r>
            <a:r>
              <a:rPr lang="pt-BR" sz="1600" b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Para o PLOA 2024 (e LOA), será exigida a manifestação quanto ao PO de origem no momento da criação de nova ação ou de novo Plano Orçamentário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É possível e recomendado incluir essa informação no caso de ações já existentes, inclusive por meio de importação de planilha</a:t>
            </a:r>
            <a:endParaRPr lang="pt-BR" sz="16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A orientação para o uso da ferramenta está disponível no 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MT</a:t>
            </a:r>
            <a:r>
              <a:rPr lang="pt-BR" sz="1600" u="sng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lang="pt-BR" sz="1600" u="sng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2024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O PO de origem deverá indicar casos de fusões, desmembramentos, consolidações e alterações institucionais e programáticas. Por outro lado, no caso de ações sem precedentes, é possível indicar que não existe vinculação anterior.</a:t>
            </a:r>
          </a:p>
        </p:txBody>
      </p:sp>
    </p:spTree>
    <p:extLst>
      <p:ext uri="{BB962C8B-B14F-4D97-AF65-F5344CB8AC3E}">
        <p14:creationId xmlns:p14="http://schemas.microsoft.com/office/powerpoint/2010/main" val="3816384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3636D7-2041-AEFF-5820-8708780F5653}"/>
              </a:ext>
            </a:extLst>
          </p:cNvPr>
          <p:cNvSpPr txBox="1"/>
          <p:nvPr/>
        </p:nvSpPr>
        <p:spPr>
          <a:xfrm>
            <a:off x="479376" y="1107981"/>
            <a:ext cx="10151679" cy="3293209"/>
          </a:xfrm>
          <a:prstGeom prst="rect">
            <a:avLst/>
          </a:prstGeom>
          <a:noFill/>
        </p:spPr>
        <p:txBody>
          <a:bodyPr wrap="square" lIns="91440" tIns="45720" rIns="91440" bIns="45720" numCol="1" anchor="t">
            <a:spAutoFit/>
          </a:bodyPr>
          <a:lstStyle/>
          <a:p>
            <a:pPr marL="374650" indent="-285750">
              <a:buFont typeface="Arial" panose="020B0604020202020204" pitchFamily="34" charset="0"/>
              <a:buChar char="•"/>
              <a:defRPr/>
            </a:pPr>
            <a:r>
              <a:rPr lang="pt-BR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Ações de Conservação e Manutenção do Patrimônio</a:t>
            </a:r>
          </a:p>
          <a:p>
            <a:pPr marL="831850" lvl="1" indent="-285750">
              <a:buFont typeface="Arial" panose="020B0604020202020204" pitchFamily="34" charset="0"/>
              <a:buChar char="•"/>
              <a:defRPr/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Existem três possíveis formas de identificação dessas despesas:</a:t>
            </a:r>
          </a:p>
          <a:p>
            <a:pPr marL="1289050" lvl="2" indent="-285750">
              <a:buFont typeface="Arial" panose="020B0604020202020204" pitchFamily="34" charset="0"/>
              <a:buChar char="•"/>
              <a:defRPr/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Ação 219Z - Conservação e Recuperação de Ativos de Infraestrutura da União;</a:t>
            </a:r>
          </a:p>
          <a:p>
            <a:pPr marL="1746250" lvl="3" indent="-285750">
              <a:buFont typeface="Arial" panose="020B0604020202020204" pitchFamily="34" charset="0"/>
              <a:buChar char="•"/>
              <a:defRPr/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Não pode haver sobreposição de ações</a:t>
            </a:r>
          </a:p>
          <a:p>
            <a:pPr marL="1746250" lvl="3" indent="-285750">
              <a:buFont typeface="Arial" panose="020B0604020202020204" pitchFamily="34" charset="0"/>
              <a:buChar char="•"/>
              <a:defRPr/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Ação deve ser, preferencialmente, destacada em </a:t>
            </a:r>
            <a:r>
              <a:rPr lang="pt-BR" sz="1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para fins de transparência.</a:t>
            </a:r>
          </a:p>
          <a:p>
            <a:pPr marL="1289050" lvl="2" indent="-285750">
              <a:buFont typeface="Arial" panose="020B0604020202020204" pitchFamily="34" charset="0"/>
              <a:buChar char="•"/>
              <a:defRPr/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Ações com objeto específico, que se enquadra integralmente nessa finalidade;</a:t>
            </a:r>
            <a:endParaRPr lang="pt-BR" sz="16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1746250" lvl="3" indent="-285750">
              <a:buFont typeface="Arial" panose="020B0604020202020204" pitchFamily="34" charset="0"/>
              <a:buChar char="•"/>
              <a:defRPr/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O título e sua descrição deverão deixar clara sua finalidade de conservação ou recuperação do ativo.</a:t>
            </a:r>
          </a:p>
          <a:p>
            <a:pPr marL="1289050" lvl="2" indent="-285750">
              <a:buFont typeface="Arial" panose="020B0604020202020204" pitchFamily="34" charset="0"/>
              <a:buChar char="•"/>
              <a:defRPr/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Ação não inteiramente destinada a conservação e manutenção, deve ser utilizado o PO para detalhamento e identificação dessas despesas.</a:t>
            </a:r>
          </a:p>
          <a:p>
            <a:pPr marL="831850" lvl="1" indent="-285750">
              <a:buFont typeface="Arial" panose="020B0604020202020204" pitchFamily="34" charset="0"/>
              <a:buChar char="•"/>
              <a:defRPr/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MTO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traz mais detalhes sobre essa orientação.</a:t>
            </a:r>
          </a:p>
          <a:p>
            <a:pPr marL="831850" lvl="1" indent="-285750">
              <a:buFont typeface="Arial" panose="020B0604020202020204" pitchFamily="34" charset="0"/>
              <a:buChar char="•"/>
              <a:defRPr/>
            </a:pPr>
            <a:endParaRPr lang="pt-BR" sz="16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831850" lvl="1" indent="-285750">
              <a:buFont typeface="Arial" panose="020B0604020202020204" pitchFamily="34" charset="0"/>
              <a:buChar char="•"/>
              <a:defRPr/>
            </a:pPr>
            <a:endParaRPr lang="pt-BR" sz="16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F29F690-8ED0-81B8-8FBD-FBFD4E1B4D43}"/>
              </a:ext>
            </a:extLst>
          </p:cNvPr>
          <p:cNvSpPr txBox="1">
            <a:spLocks/>
          </p:cNvSpPr>
          <p:nvPr/>
        </p:nvSpPr>
        <p:spPr bwMode="auto">
          <a:xfrm>
            <a:off x="580975" y="158323"/>
            <a:ext cx="10244043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pt-BR" sz="28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Bold" panose="00000800000000000000" pitchFamily="2" charset="0"/>
                <a:cs typeface="Calibri" panose="020F0502020204030204" pitchFamily="34" charset="0"/>
              </a:rPr>
              <a:t>Conservação e Manutenção</a:t>
            </a:r>
          </a:p>
        </p:txBody>
      </p:sp>
    </p:spTree>
    <p:extLst>
      <p:ext uri="{BB962C8B-B14F-4D97-AF65-F5344CB8AC3E}">
        <p14:creationId xmlns:p14="http://schemas.microsoft.com/office/powerpoint/2010/main" val="392987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969645" y="1315790"/>
            <a:ext cx="10252710" cy="390772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445" indent="-385445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altLang="pt-BR" sz="2400" b="1"/>
              <a:t>Alinhamento do Processo Geral do PLOA 2024;</a:t>
            </a:r>
          </a:p>
          <a:p>
            <a:pPr marL="385445" indent="-385445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altLang="pt-BR" sz="2400" b="1"/>
              <a:t>Orientações para a Proposta Qualitativa;</a:t>
            </a:r>
          </a:p>
          <a:p>
            <a:pPr marL="385445" indent="-385445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altLang="pt-BR" sz="2400" b="1"/>
              <a:t>Materiais de referência, suporte e canais de comunicação;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BA33F-ED4B-4074-A97D-E5035DD4D168}" type="slidenum">
              <a:rPr lang="pt-BR" altLang="pt-BR" smtClean="0"/>
              <a:pPr>
                <a:defRPr/>
              </a:pPr>
              <a:t>2</a:t>
            </a:fld>
            <a:endParaRPr lang="pt-BR" alt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86849B1-ADC8-4F0A-8519-479E97DDC208}"/>
              </a:ext>
            </a:extLst>
          </p:cNvPr>
          <p:cNvSpPr txBox="1">
            <a:spLocks/>
          </p:cNvSpPr>
          <p:nvPr/>
        </p:nvSpPr>
        <p:spPr>
          <a:xfrm>
            <a:off x="479376" y="84433"/>
            <a:ext cx="9731424" cy="5620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pt-BR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Roteiro</a:t>
            </a:r>
          </a:p>
        </p:txBody>
      </p:sp>
    </p:spTree>
    <p:extLst>
      <p:ext uri="{BB962C8B-B14F-4D97-AF65-F5344CB8AC3E}">
        <p14:creationId xmlns:p14="http://schemas.microsoft.com/office/powerpoint/2010/main" val="3036449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/>
        </p:nvSpPr>
        <p:spPr>
          <a:xfrm>
            <a:off x="483985" y="1182255"/>
            <a:ext cx="10197561" cy="486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7350" indent="-285750" algn="just" defTabSz="917575">
              <a:lnSpc>
                <a:spcPct val="106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1400" b="1">
                <a:ea typeface="Calibri"/>
                <a:cs typeface="Calibri"/>
                <a:sym typeface="Calibri"/>
              </a:rPr>
              <a:t>A elaboração da proposta deve considerar as informações sobre a execução física </a:t>
            </a:r>
            <a:r>
              <a:rPr lang="pt-BR" sz="1400">
                <a:ea typeface="Calibri"/>
                <a:cs typeface="Calibri"/>
                <a:sym typeface="Calibri"/>
              </a:rPr>
              <a:t>das ações orçamentárias, </a:t>
            </a:r>
            <a:r>
              <a:rPr lang="pt-BR" sz="1400" b="1">
                <a:ea typeface="Calibri"/>
                <a:cs typeface="Calibri"/>
                <a:sym typeface="Calibri"/>
              </a:rPr>
              <a:t>e os resultados de avaliações e monitoramento </a:t>
            </a:r>
            <a:r>
              <a:rPr lang="pt-BR" sz="1400">
                <a:ea typeface="Calibri"/>
                <a:cs typeface="Calibri"/>
                <a:sym typeface="Calibri"/>
              </a:rPr>
              <a:t>de políticas públicas e programas de governo.</a:t>
            </a:r>
          </a:p>
          <a:p>
            <a:pPr marL="387350" indent="-285750" algn="just" defTabSz="917575">
              <a:lnSpc>
                <a:spcPct val="106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1400">
                <a:ea typeface="Calibri"/>
                <a:cs typeface="Calibri"/>
                <a:sym typeface="Calibri"/>
              </a:rPr>
              <a:t>A partir da emenda à Constituição nº 109 de 2021, imputa-se à administração pública o dever de realizar e divulgar a avaliação das políticas públicas na forma da lei, cabendo às leis orçamentárias observarem, no que couber, os resultados dessas avaliações (art. 37, § 16, e art. 165, § 16, da CF).</a:t>
            </a:r>
          </a:p>
          <a:p>
            <a:pPr marL="387350" indent="-285750" algn="just" defTabSz="917575">
              <a:lnSpc>
                <a:spcPct val="106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1400">
                <a:ea typeface="Calibri"/>
                <a:cs typeface="Calibri"/>
                <a:sym typeface="Calibri"/>
              </a:rPr>
              <a:t>Dessa forma, </a:t>
            </a:r>
            <a:r>
              <a:rPr lang="pt-BR" sz="1400" b="1">
                <a:ea typeface="Calibri"/>
                <a:cs typeface="Calibri"/>
                <a:sym typeface="Calibri"/>
              </a:rPr>
              <a:t>é fundamental que essas informações sejam consideradas pelas Unidades e os Órgãos </a:t>
            </a:r>
            <a:r>
              <a:rPr lang="pt-BR" sz="1400">
                <a:ea typeface="Calibri"/>
                <a:cs typeface="Calibri"/>
                <a:sym typeface="Calibri"/>
              </a:rPr>
              <a:t>na elaboração das propostas qualitativa e quantitativa (art. 3º, II, da Portaria do PLOA-2024).</a:t>
            </a:r>
          </a:p>
          <a:p>
            <a:pPr marL="387350" indent="-285750" algn="just" defTabSz="917575">
              <a:lnSpc>
                <a:spcPct val="106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1400">
                <a:ea typeface="Calibri"/>
                <a:cs typeface="Calibri"/>
                <a:sym typeface="Calibri"/>
              </a:rPr>
              <a:t>Ressalta-se que, no envio da proposta quantitativa, </a:t>
            </a:r>
            <a:r>
              <a:rPr lang="pt-BR" sz="1400" b="1" u="sng">
                <a:ea typeface="Calibri"/>
                <a:cs typeface="Calibri"/>
                <a:sym typeface="Calibri"/>
              </a:rPr>
              <a:t>será exigida justificativa sobre a forma com que foram incorporadas na proposta orçamentária as informações sobre a execução física das ações orçamentárias em exercícios anteriores e os resultados das avaliações e do monitoramento de políticas públicas e programas de governo </a:t>
            </a:r>
            <a:r>
              <a:rPr lang="pt-BR" sz="1400">
                <a:ea typeface="Calibri"/>
                <a:cs typeface="Calibri"/>
                <a:sym typeface="Calibri"/>
              </a:rPr>
              <a:t>(art. 9º, IV, da Portaria do PLOA-2024).</a:t>
            </a:r>
          </a:p>
          <a:p>
            <a:pPr marL="387350" indent="-285750" algn="just" defTabSz="917575">
              <a:lnSpc>
                <a:spcPct val="106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1400">
                <a:ea typeface="Calibri"/>
                <a:cs typeface="Calibri"/>
                <a:sym typeface="Calibri"/>
              </a:rPr>
              <a:t>Havendo dúvidas específicas sobre as avaliações do CMAP, recomenda-se o contato com a Secretaria de Monitoramento e Avaliação de Políticas Públicas e Assuntos Econômicos (SMA/MPO).</a:t>
            </a:r>
          </a:p>
        </p:txBody>
      </p:sp>
      <p:sp>
        <p:nvSpPr>
          <p:cNvPr id="5" name="Google Shape;112;p14">
            <a:extLst>
              <a:ext uri="{FF2B5EF4-FFF2-40B4-BE49-F238E27FC236}">
                <a16:creationId xmlns:a16="http://schemas.microsoft.com/office/drawing/2014/main" id="{B92E577B-E288-4831-8BFC-97F632D29D4D}"/>
              </a:ext>
            </a:extLst>
          </p:cNvPr>
          <p:cNvSpPr/>
          <p:nvPr/>
        </p:nvSpPr>
        <p:spPr>
          <a:xfrm>
            <a:off x="638781" y="198726"/>
            <a:ext cx="10740612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Bold" panose="00000800000000000000" pitchFamily="2" charset="0"/>
                <a:cs typeface="Calibri"/>
                <a:sym typeface="Calibri"/>
              </a:rPr>
              <a:t>Avaliação de políticas públicas</a:t>
            </a:r>
            <a:endParaRPr lang="pt-BR" sz="3200" b="1">
              <a:solidFill>
                <a:schemeClr val="tx1">
                  <a:lumMod val="75000"/>
                  <a:lumOff val="25000"/>
                </a:schemeClr>
              </a:solidFill>
              <a:latin typeface="Montserrat Bold" panose="00000800000000000000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9083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/>
        </p:nvSpPr>
        <p:spPr>
          <a:xfrm>
            <a:off x="483985" y="1182255"/>
            <a:ext cx="10197561" cy="486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7350" indent="-285750" algn="just" defTabSz="917575">
              <a:lnSpc>
                <a:spcPct val="106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1400">
                <a:ea typeface="Calibri"/>
                <a:cs typeface="Calibri"/>
                <a:sym typeface="Calibri"/>
              </a:rPr>
              <a:t>A SOF disponibilizou um </a:t>
            </a:r>
            <a:r>
              <a:rPr lang="pt-BR" sz="1400">
                <a:ea typeface="Calibri"/>
                <a:cs typeface="Calibri"/>
                <a:sym typeface="Calibri"/>
                <a:hlinkClick r:id="rId3"/>
              </a:rPr>
              <a:t>painel com informações sobre o acompanhamento físico e financeiro</a:t>
            </a:r>
            <a:r>
              <a:rPr lang="pt-BR" sz="1400">
                <a:ea typeface="Calibri"/>
                <a:cs typeface="Calibri"/>
                <a:sym typeface="Calibri"/>
              </a:rPr>
              <a:t> da execução orçamentária, que facilita a consideração dessas informações na elaboração da proposta setorial.</a:t>
            </a:r>
          </a:p>
          <a:p>
            <a:pPr marL="387350" indent="-285750" algn="just" defTabSz="917575">
              <a:lnSpc>
                <a:spcPct val="106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1400">
                <a:ea typeface="Calibri"/>
                <a:cs typeface="Calibri"/>
                <a:sym typeface="Calibri"/>
              </a:rPr>
              <a:t>Há um arquivo específico na </a:t>
            </a:r>
            <a:r>
              <a:rPr lang="pt-BR" sz="1400">
                <a:ea typeface="Calibri"/>
                <a:cs typeface="Calibri"/>
                <a:sym typeface="Calibri"/>
                <a:hlinkClick r:id="rId4"/>
              </a:rPr>
              <a:t>página de referência do PLOA-2024</a:t>
            </a:r>
            <a:r>
              <a:rPr lang="pt-BR" sz="1400">
                <a:ea typeface="Calibri"/>
                <a:cs typeface="Calibri"/>
                <a:sym typeface="Calibri"/>
              </a:rPr>
              <a:t>, onde constam, inclusive, links para as avaliações do CMAP relacionadas a cada política pública e seu órgão gestor:</a:t>
            </a:r>
          </a:p>
        </p:txBody>
      </p:sp>
      <p:sp>
        <p:nvSpPr>
          <p:cNvPr id="5" name="Google Shape;112;p14">
            <a:extLst>
              <a:ext uri="{FF2B5EF4-FFF2-40B4-BE49-F238E27FC236}">
                <a16:creationId xmlns:a16="http://schemas.microsoft.com/office/drawing/2014/main" id="{B92E577B-E288-4831-8BFC-97F632D29D4D}"/>
              </a:ext>
            </a:extLst>
          </p:cNvPr>
          <p:cNvSpPr/>
          <p:nvPr/>
        </p:nvSpPr>
        <p:spPr>
          <a:xfrm>
            <a:off x="638781" y="198726"/>
            <a:ext cx="10740612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Bold" panose="00000800000000000000" pitchFamily="2" charset="0"/>
                <a:cs typeface="Calibri"/>
                <a:sym typeface="Calibri"/>
              </a:rPr>
              <a:t>Avaliação de políticas públicas</a:t>
            </a:r>
            <a:endParaRPr lang="pt-BR" sz="3200" b="1">
              <a:solidFill>
                <a:schemeClr val="tx1">
                  <a:lumMod val="75000"/>
                  <a:lumOff val="25000"/>
                </a:schemeClr>
              </a:solidFill>
              <a:latin typeface="Montserrat Bold" panose="00000800000000000000" pitchFamily="2" charset="0"/>
              <a:cs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65DEC9C-1379-52E4-12E2-793C4C6FB7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74" y="2819599"/>
            <a:ext cx="4382221" cy="29581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679832D-1015-CEE8-A6C1-9C39B7DF5E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087" y="2819599"/>
            <a:ext cx="4287366" cy="29581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1679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/>
        </p:nvSpPr>
        <p:spPr>
          <a:xfrm>
            <a:off x="537414" y="828000"/>
            <a:ext cx="9936622" cy="1651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SzPts val="2000"/>
              <a:buFont typeface="Arial,Sans-Serif"/>
              <a:buChar char="•"/>
              <a:defRPr/>
            </a:pPr>
            <a:r>
              <a:rPr lang="pt-BR">
                <a:solidFill>
                  <a:srgbClr val="404040"/>
                </a:solidFill>
                <a:ea typeface="Calibri"/>
                <a:cs typeface="Arial"/>
              </a:rPr>
              <a:t>Por se tratar de ano de elaboração de novo PPA, não haverá ainda planejamento de médio prazo que possa ser traduzido na forma de prioridades e metas pela LDO.</a:t>
            </a:r>
            <a:endParaRPr lang="en-US">
              <a:solidFill>
                <a:srgbClr val="404040"/>
              </a:solidFill>
              <a:ea typeface="Calibri"/>
              <a:cs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SzPts val="2000"/>
              <a:buFont typeface="Arial,Sans-Serif"/>
              <a:buChar char="•"/>
              <a:defRPr/>
            </a:pPr>
            <a:r>
              <a:rPr lang="pt-BR">
                <a:solidFill>
                  <a:srgbClr val="404040"/>
                </a:solidFill>
                <a:ea typeface="Calibri"/>
                <a:cs typeface="Arial"/>
              </a:rPr>
              <a:t>Como tem ocorrido nos anos de elaboração do PPA, foi </a:t>
            </a:r>
            <a:r>
              <a:rPr lang="pt-BR" b="1" u="sng">
                <a:solidFill>
                  <a:srgbClr val="404040"/>
                </a:solidFill>
                <a:ea typeface="Calibri"/>
                <a:cs typeface="Arial"/>
              </a:rPr>
              <a:t>delegada a definição de prioridades e metas de 2024 para o PPA</a:t>
            </a:r>
            <a:r>
              <a:rPr lang="pt-BR">
                <a:solidFill>
                  <a:srgbClr val="404040"/>
                </a:solidFill>
                <a:ea typeface="Calibri"/>
                <a:cs typeface="Arial"/>
              </a:rPr>
              <a:t>, preservando na LDO as regras de governança.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SzPts val="2000"/>
              <a:buFont typeface="Arial,Sans-Serif"/>
              <a:buChar char="•"/>
              <a:defRPr/>
            </a:pPr>
            <a:endParaRPr lang="en-US">
              <a:solidFill>
                <a:srgbClr val="181D25"/>
              </a:solidFill>
              <a:ea typeface="Calibri"/>
              <a:cs typeface="Arial"/>
            </a:endParaRPr>
          </a:p>
        </p:txBody>
      </p:sp>
      <p:sp>
        <p:nvSpPr>
          <p:cNvPr id="5" name="Google Shape;112;p14">
            <a:extLst>
              <a:ext uri="{FF2B5EF4-FFF2-40B4-BE49-F238E27FC236}">
                <a16:creationId xmlns:a16="http://schemas.microsoft.com/office/drawing/2014/main" id="{B92E577B-E288-4831-8BFC-97F632D29D4D}"/>
              </a:ext>
            </a:extLst>
          </p:cNvPr>
          <p:cNvSpPr/>
          <p:nvPr/>
        </p:nvSpPr>
        <p:spPr>
          <a:xfrm>
            <a:off x="529386" y="168145"/>
            <a:ext cx="11654586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t" anchorCtr="0">
            <a:noAutofit/>
          </a:bodyPr>
          <a:lstStyle/>
          <a:p>
            <a:pPr>
              <a:defRPr/>
            </a:pPr>
            <a:r>
              <a:rPr lang="pt-BR" sz="36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Bold" panose="00000800000000000000" pitchFamily="2" charset="0"/>
                <a:sym typeface="Calibri"/>
              </a:rPr>
              <a:t>Prioridades e Metas</a:t>
            </a:r>
            <a:endParaRPr lang="en-US" sz="3600" b="1">
              <a:solidFill>
                <a:schemeClr val="tx1">
                  <a:lumMod val="75000"/>
                  <a:lumOff val="25000"/>
                </a:schemeClr>
              </a:solidFill>
              <a:latin typeface="Montserrat Bold" panose="00000800000000000000" pitchFamily="2" charset="0"/>
            </a:endParaRPr>
          </a:p>
        </p:txBody>
      </p:sp>
      <p:graphicFrame>
        <p:nvGraphicFramePr>
          <p:cNvPr id="23" name="Espaço Reservado para Conteúdo 8">
            <a:extLst>
              <a:ext uri="{FF2B5EF4-FFF2-40B4-BE49-F238E27FC236}">
                <a16:creationId xmlns:a16="http://schemas.microsoft.com/office/drawing/2014/main" id="{950CC7C3-CEC5-162E-F481-F77E142B8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674937"/>
              </p:ext>
            </p:extLst>
          </p:nvPr>
        </p:nvGraphicFramePr>
        <p:xfrm>
          <a:off x="529386" y="2320610"/>
          <a:ext cx="11125200" cy="365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8127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/>
        </p:nvSpPr>
        <p:spPr>
          <a:xfrm>
            <a:off x="483985" y="1182255"/>
            <a:ext cx="10197561" cy="4502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7350" indent="-285750" algn="just" defTabSz="917575">
              <a:lnSpc>
                <a:spcPct val="106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1600">
                <a:ea typeface="Calibri"/>
                <a:cs typeface="Calibri"/>
                <a:sym typeface="Calibri"/>
              </a:rPr>
              <a:t>Embrião da orçamentação de médio prazo: projeção será evidenciada no PLOA-2024;</a:t>
            </a:r>
          </a:p>
          <a:p>
            <a:pPr marL="387350" indent="-285750" algn="just" defTabSz="917575">
              <a:lnSpc>
                <a:spcPct val="106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1600">
                <a:ea typeface="Calibri"/>
                <a:cs typeface="Calibri"/>
                <a:sym typeface="Calibri"/>
              </a:rPr>
              <a:t>Prioridades serão informadas nos ofícios dos referenciais monetários (quantitativo);</a:t>
            </a:r>
          </a:p>
          <a:p>
            <a:pPr marL="387350" indent="-285750" algn="just" defTabSz="917575">
              <a:lnSpc>
                <a:spcPct val="106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1600">
                <a:ea typeface="Calibri"/>
                <a:cs typeface="Calibri"/>
                <a:sym typeface="Calibri"/>
              </a:rPr>
              <a:t>Será necessário identificar as despesas que compõem essas prioridades;</a:t>
            </a:r>
          </a:p>
          <a:p>
            <a:pPr marL="387350" indent="-285750" algn="just" defTabSz="917575">
              <a:lnSpc>
                <a:spcPct val="106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1600">
                <a:ea typeface="Calibri"/>
                <a:cs typeface="Calibri"/>
                <a:sym typeface="Calibri"/>
              </a:rPr>
              <a:t>Projeções poderão ser captadas a partir do quantitativo do PPA ou em meio adicional, informado pela SOF;</a:t>
            </a:r>
          </a:p>
          <a:p>
            <a:pPr marL="387350" indent="-285750" algn="just" defTabSz="917575">
              <a:lnSpc>
                <a:spcPct val="106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1600">
                <a:ea typeface="Calibri"/>
                <a:cs typeface="Calibri"/>
                <a:sym typeface="Calibri"/>
              </a:rPr>
              <a:t>Nesse contexto, recomendamos que seja dada </a:t>
            </a:r>
            <a:r>
              <a:rPr lang="pt-BR" sz="1600" u="sng">
                <a:ea typeface="Calibri"/>
                <a:cs typeface="Calibri"/>
                <a:sym typeface="Calibri"/>
              </a:rPr>
              <a:t>atenção especial </a:t>
            </a:r>
            <a:r>
              <a:rPr lang="pt-BR" sz="1600">
                <a:ea typeface="Calibri"/>
                <a:cs typeface="Calibri"/>
                <a:sym typeface="Calibri"/>
              </a:rPr>
              <a:t>para:</a:t>
            </a:r>
          </a:p>
          <a:p>
            <a:pPr marL="844550" lvl="1" indent="-285750" algn="just" defTabSz="917575">
              <a:lnSpc>
                <a:spcPct val="106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1600">
                <a:ea typeface="Calibri"/>
                <a:cs typeface="Calibri"/>
                <a:sym typeface="Calibri"/>
              </a:rPr>
              <a:t>o</a:t>
            </a:r>
            <a:r>
              <a:rPr lang="pt-BR" sz="160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pt-BR" sz="1600" b="1">
                <a:solidFill>
                  <a:schemeClr val="tx1"/>
                </a:solidFill>
                <a:ea typeface="Calibri"/>
                <a:cs typeface="Calibri"/>
                <a:sym typeface="Calibri"/>
              </a:rPr>
              <a:t>cadastro das ações que comp</a:t>
            </a:r>
            <a:r>
              <a:rPr lang="pt-BR" sz="1600" b="1">
                <a:ea typeface="Calibri"/>
                <a:cs typeface="Calibri"/>
                <a:sym typeface="Calibri"/>
              </a:rPr>
              <a:t>õem (ou têm potencial de compor)</a:t>
            </a:r>
            <a:r>
              <a:rPr lang="pt-BR" sz="1600" b="1">
                <a:solidFill>
                  <a:schemeClr val="tx1"/>
                </a:solidFill>
                <a:ea typeface="Calibri"/>
                <a:cs typeface="Calibri"/>
                <a:sym typeface="Calibri"/>
              </a:rPr>
              <a:t> as prioridades e metas</a:t>
            </a:r>
            <a:r>
              <a:rPr lang="pt-BR" sz="160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, e seus respectivos </a:t>
            </a:r>
            <a:r>
              <a:rPr lang="pt-BR" sz="1600" b="1">
                <a:solidFill>
                  <a:schemeClr val="tx1"/>
                </a:solidFill>
                <a:ea typeface="Calibri"/>
                <a:cs typeface="Calibri"/>
                <a:sym typeface="Calibri"/>
              </a:rPr>
              <a:t>produtos</a:t>
            </a:r>
            <a:r>
              <a:rPr lang="pt-BR" sz="160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, que devem exprimir claramente a entrega de bens e serviços à sociedade; </a:t>
            </a:r>
            <a:r>
              <a:rPr lang="pt-BR" sz="1600">
                <a:ea typeface="Calibri"/>
                <a:cs typeface="Calibri"/>
                <a:sym typeface="Calibri"/>
              </a:rPr>
              <a:t>(qualitativo e ajustes)</a:t>
            </a:r>
          </a:p>
          <a:p>
            <a:pPr marL="844550" lvl="1" indent="-285750" algn="just" defTabSz="917575">
              <a:lnSpc>
                <a:spcPct val="106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1600">
                <a:ea typeface="Calibri"/>
                <a:cs typeface="Calibri"/>
                <a:sym typeface="Calibri"/>
              </a:rPr>
              <a:t>a</a:t>
            </a:r>
            <a:r>
              <a:rPr lang="pt-BR" sz="160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pt-BR" sz="1600" b="1">
                <a:solidFill>
                  <a:schemeClr val="tx1"/>
                </a:solidFill>
                <a:ea typeface="Calibri"/>
                <a:cs typeface="Calibri"/>
                <a:sym typeface="Calibri"/>
              </a:rPr>
              <a:t>projeção plurianual dessas despesas</a:t>
            </a:r>
            <a:r>
              <a:rPr lang="pt-BR" sz="160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, que será captada </a:t>
            </a:r>
            <a:r>
              <a:rPr lang="pt-BR" sz="1600">
                <a:ea typeface="Calibri"/>
                <a:cs typeface="Calibri"/>
                <a:sym typeface="Calibri"/>
              </a:rPr>
              <a:t>no processo de elaboração do PPA 2024-2027 ou em instrumento complementar, solicitado pela SOF; (quantitativo)</a:t>
            </a:r>
          </a:p>
          <a:p>
            <a:pPr marL="844550" lvl="1" indent="-285750" algn="just" defTabSz="917575">
              <a:lnSpc>
                <a:spcPct val="106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160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a </a:t>
            </a:r>
            <a:r>
              <a:rPr lang="pt-BR" sz="1600" b="1">
                <a:solidFill>
                  <a:schemeClr val="tx1"/>
                </a:solidFill>
                <a:ea typeface="Calibri"/>
                <a:cs typeface="Calibri"/>
                <a:sym typeface="Calibri"/>
              </a:rPr>
              <a:t>projeção d</a:t>
            </a:r>
            <a:r>
              <a:rPr lang="pt-BR" sz="1600" b="1">
                <a:ea typeface="Calibri"/>
                <a:cs typeface="Calibri"/>
                <a:sym typeface="Calibri"/>
              </a:rPr>
              <a:t>as metas físicas</a:t>
            </a:r>
            <a:r>
              <a:rPr lang="pt-BR" sz="1600">
                <a:ea typeface="Calibri"/>
                <a:cs typeface="Calibri"/>
                <a:sym typeface="Calibri"/>
              </a:rPr>
              <a:t>. (quantitativo)</a:t>
            </a:r>
          </a:p>
        </p:txBody>
      </p:sp>
      <p:sp>
        <p:nvSpPr>
          <p:cNvPr id="2" name="Google Shape;112;p14">
            <a:extLst>
              <a:ext uri="{FF2B5EF4-FFF2-40B4-BE49-F238E27FC236}">
                <a16:creationId xmlns:a16="http://schemas.microsoft.com/office/drawing/2014/main" id="{B216B759-A9CA-CC59-463A-FE4BE3539830}"/>
              </a:ext>
            </a:extLst>
          </p:cNvPr>
          <p:cNvSpPr/>
          <p:nvPr/>
        </p:nvSpPr>
        <p:spPr>
          <a:xfrm>
            <a:off x="483985" y="182880"/>
            <a:ext cx="11654586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t" anchorCtr="0">
            <a:noAutofit/>
          </a:bodyPr>
          <a:lstStyle/>
          <a:p>
            <a:pPr>
              <a:defRPr/>
            </a:pPr>
            <a:r>
              <a:rPr lang="pt-BR" sz="36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Bold" panose="00000800000000000000" pitchFamily="2" charset="0"/>
                <a:sym typeface="Calibri"/>
              </a:rPr>
              <a:t>Prioridades e Metas</a:t>
            </a:r>
            <a:endParaRPr lang="en-US" sz="3600" b="1">
              <a:solidFill>
                <a:schemeClr val="tx1">
                  <a:lumMod val="75000"/>
                  <a:lumOff val="25000"/>
                </a:schemeClr>
              </a:solidFill>
              <a:latin typeface="Montserrat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146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26F4D2-5183-3C8C-5117-8F8B03A70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/>
              <a:t>Agendas Transversais e Multissetoriais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849F1E-65FA-9973-67C8-552383146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6" y="1124607"/>
            <a:ext cx="10250311" cy="5040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t-BR" sz="2000" b="1">
                <a:latin typeface="+mn-lt"/>
              </a:rPr>
              <a:t>O que é uma Agenda Transversal/Multissetorial?</a:t>
            </a:r>
            <a:endParaRPr lang="pt-BR" sz="2000" b="1">
              <a:latin typeface="+mn-lt"/>
              <a:cs typeface="Calibri"/>
            </a:endParaRPr>
          </a:p>
          <a:p>
            <a:pPr lvl="1" algn="l"/>
            <a:r>
              <a:rPr lang="pt-BR" sz="2000">
                <a:latin typeface="+mn-lt"/>
              </a:rPr>
              <a:t>Conjunto de ações governamentais que encaminham um problema complexo de política pública, o qual exige a atuação integrada de diferentes órgãos setoriais federais. </a:t>
            </a:r>
            <a:endParaRPr lang="pt-BR" sz="2000">
              <a:latin typeface="+mn-lt"/>
              <a:cs typeface="Calibri"/>
            </a:endParaRPr>
          </a:p>
          <a:p>
            <a:pPr marL="1143000" algn="l">
              <a:spcBef>
                <a:spcPts val="500"/>
              </a:spcBef>
            </a:pPr>
            <a:r>
              <a:rPr lang="pt-BR" sz="2000" b="1">
                <a:latin typeface="+mn-lt"/>
              </a:rPr>
              <a:t>Exemplo: </a:t>
            </a:r>
            <a:r>
              <a:rPr lang="pt-BR" sz="2000">
                <a:latin typeface="+mn-lt"/>
              </a:rPr>
              <a:t>Agenda da 1ª Infância (LOA 2022) -  22 ações orçamentárias – 16 PO (exclusivos) – 9 PO (não-exclusivos) – 2 programas (exclusivos) do PPA 2020-2023 =&gt; em 6 órgãos.</a:t>
            </a:r>
            <a:endParaRPr lang="pt-BR" sz="2000">
              <a:latin typeface="+mn-lt"/>
              <a:cs typeface="Calibri"/>
            </a:endParaRPr>
          </a:p>
          <a:p>
            <a:pPr algn="l"/>
            <a:endParaRPr lang="pt-BR" sz="2000">
              <a:latin typeface="+mn-lt"/>
              <a:cs typeface="Calibri"/>
            </a:endParaRPr>
          </a:p>
          <a:p>
            <a:pPr algn="l"/>
            <a:r>
              <a:rPr lang="pt-BR" sz="2000" b="1">
                <a:latin typeface="+mn-lt"/>
              </a:rPr>
              <a:t>Como se define uma Agenda Transversal/Multissetorial?</a:t>
            </a:r>
            <a:endParaRPr lang="pt-BR" sz="2000" b="1">
              <a:latin typeface="+mn-lt"/>
              <a:cs typeface="Calibri"/>
            </a:endParaRPr>
          </a:p>
          <a:p>
            <a:pPr lvl="1" algn="l"/>
            <a:r>
              <a:rPr lang="pt-BR" sz="2000">
                <a:latin typeface="+mn-lt"/>
              </a:rPr>
              <a:t>As Agendas serão definidas no âmbito do processo de elaboração do PPA 2024-2027, e seu rol será validado na JEO de junho. </a:t>
            </a:r>
          </a:p>
        </p:txBody>
      </p:sp>
    </p:spTree>
    <p:extLst>
      <p:ext uri="{BB962C8B-B14F-4D97-AF65-F5344CB8AC3E}">
        <p14:creationId xmlns:p14="http://schemas.microsoft.com/office/powerpoint/2010/main" val="4250970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26F4D2-5183-3C8C-5117-8F8B03A70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/>
              <a:t>Agendas Transversais e Multissetoriais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849F1E-65FA-9973-67C8-552383146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626"/>
            <a:ext cx="9931400" cy="44704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t-BR" sz="1800" b="1">
                <a:latin typeface="+mn-lt"/>
              </a:rPr>
              <a:t>Como uma  Agenda Transversal/Multissetorial aparece no PLOA?</a:t>
            </a:r>
            <a:endParaRPr lang="pt-BR" sz="1800" b="1">
              <a:latin typeface="+mn-lt"/>
              <a:cs typeface="Calibri"/>
            </a:endParaRPr>
          </a:p>
          <a:p>
            <a:pPr lvl="1" algn="l"/>
            <a:r>
              <a:rPr lang="pt-BR" sz="1800">
                <a:latin typeface="+mn-lt"/>
                <a:cs typeface="Calibri"/>
              </a:rPr>
              <a:t>Os órgãos setoriais devem definir que ações orçamentárias financiarão as suas ações governamentais em cada Agenda.</a:t>
            </a:r>
          </a:p>
          <a:p>
            <a:pPr lvl="1" algn="l"/>
            <a:r>
              <a:rPr lang="pt-BR" sz="1800">
                <a:latin typeface="+mn-lt"/>
                <a:cs typeface="Calibri"/>
              </a:rPr>
              <a:t>Por ofício, os órgãos informam a SOF sobre as ações orçamentárias vinculadas a cada Agenda.</a:t>
            </a:r>
          </a:p>
          <a:p>
            <a:pPr lvl="1" algn="l"/>
            <a:r>
              <a:rPr lang="pt-BR" sz="1800">
                <a:latin typeface="+mn-lt"/>
                <a:cs typeface="Calibri"/>
              </a:rPr>
              <a:t>A DITRA/SOF marca</a:t>
            </a:r>
            <a:r>
              <a:rPr lang="pt-BR" sz="1800">
                <a:latin typeface="+mn-lt"/>
              </a:rPr>
              <a:t> gerencialmente as programações orçamentárias indicadas pelos Órgãos Setoriais.</a:t>
            </a:r>
            <a:endParaRPr lang="pt-BR" sz="1800">
              <a:latin typeface="+mn-lt"/>
              <a:cs typeface="Calibri"/>
            </a:endParaRPr>
          </a:p>
          <a:p>
            <a:pPr lvl="1" algn="l"/>
            <a:r>
              <a:rPr lang="pt-BR" sz="1800">
                <a:latin typeface="+mn-lt"/>
              </a:rPr>
              <a:t>A SOF elabora resumo e demonstrativo das Agendas selecionadas para compor o PLOA 2024.</a:t>
            </a:r>
          </a:p>
          <a:p>
            <a:pPr lvl="1" algn="l"/>
            <a:endParaRPr lang="pt-BR" sz="1800">
              <a:latin typeface="+mn-lt"/>
              <a:cs typeface="Calibri"/>
            </a:endParaRPr>
          </a:p>
          <a:p>
            <a:pPr algn="l"/>
            <a:r>
              <a:rPr lang="pt-BR" sz="1800" b="1">
                <a:latin typeface="+mn-lt"/>
              </a:rPr>
              <a:t>Ponto de Atenção</a:t>
            </a:r>
            <a:endParaRPr lang="pt-BR" sz="1800" b="1">
              <a:latin typeface="+mn-lt"/>
              <a:cs typeface="Calibri"/>
            </a:endParaRPr>
          </a:p>
          <a:p>
            <a:pPr lvl="1" algn="l"/>
            <a:r>
              <a:rPr lang="pt-BR" sz="1800">
                <a:latin typeface="+mn-lt"/>
              </a:rPr>
              <a:t>Acompanhamento físico-financeiro conterá questionário estruturado sobre as Agendas selecionadas.</a:t>
            </a:r>
            <a:endParaRPr lang="pt-BR" sz="1800">
              <a:latin typeface="+mn-lt"/>
              <a:cs typeface="Calibri"/>
            </a:endParaRPr>
          </a:p>
          <a:p>
            <a:pPr lvl="1" algn="l"/>
            <a:r>
              <a:rPr lang="pt-BR" sz="1800">
                <a:latin typeface="+mn-lt"/>
              </a:rPr>
              <a:t>As informações captadas subsidiarão a elaboração de relatórios</a:t>
            </a:r>
            <a:r>
              <a:rPr lang="pt-BR" sz="1800">
                <a:latin typeface="+mn-lt"/>
                <a:cs typeface="Calibri"/>
              </a:rPr>
              <a:t> das agendas selecionadas, divulgados até 30/04/2024. </a:t>
            </a:r>
          </a:p>
        </p:txBody>
      </p:sp>
    </p:spTree>
    <p:extLst>
      <p:ext uri="{BB962C8B-B14F-4D97-AF65-F5344CB8AC3E}">
        <p14:creationId xmlns:p14="http://schemas.microsoft.com/office/powerpoint/2010/main" val="1690700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9EE442-05C8-1D9A-3339-35F4D8E15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/>
              <a:t>Investimentos Plurianuais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1EF23A-3E7B-43EB-CE97-F54625431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889" y="1124607"/>
            <a:ext cx="10498668" cy="5040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1800">
                <a:latin typeface="+mn-lt"/>
              </a:rPr>
              <a:t>Investimentos que ultrapassam mais de um exercício</a:t>
            </a:r>
            <a:endParaRPr lang="pt-BR" sz="1800">
              <a:latin typeface="+mn-lt"/>
              <a:cs typeface="Calibri"/>
            </a:endParaRPr>
          </a:p>
          <a:p>
            <a:r>
              <a:rPr lang="pt-BR" sz="1800">
                <a:latin typeface="+mn-lt"/>
              </a:rPr>
              <a:t>Setoriais preenchem módulo no SIOP: todas as ações orçamentárias do tipo projeto.</a:t>
            </a:r>
          </a:p>
          <a:p>
            <a:r>
              <a:rPr lang="pt-BR" sz="1800">
                <a:latin typeface="+mn-lt"/>
              </a:rPr>
              <a:t>Pontos de atenção:</a:t>
            </a:r>
          </a:p>
          <a:p>
            <a:pPr lvl="1"/>
            <a:r>
              <a:rPr lang="pt-BR" sz="1800">
                <a:latin typeface="+mn-lt"/>
              </a:rPr>
              <a:t>Captação: 01 a 30/06</a:t>
            </a:r>
            <a:endParaRPr lang="pt-BR" sz="1800">
              <a:latin typeface="+mn-lt"/>
              <a:cs typeface="Calibri"/>
            </a:endParaRPr>
          </a:p>
          <a:p>
            <a:pPr lvl="1"/>
            <a:r>
              <a:rPr lang="pt-BR" sz="1800">
                <a:latin typeface="+mn-lt"/>
              </a:rPr>
              <a:t>“Situação atual do projeto” – informação qualitativa – classificação similar ao CIPI [em execução, paralisada, cancelada, concluída].</a:t>
            </a:r>
          </a:p>
          <a:p>
            <a:pPr lvl="1"/>
            <a:r>
              <a:rPr lang="pt-BR" sz="1800">
                <a:latin typeface="+mn-lt"/>
              </a:rPr>
              <a:t>“Projeto em andamento” [S/N] – informação qualitativa a partir de dados quantitativos – execução financeira &gt;20% ou &gt;R$ 10 milhões, execução física &gt; 0.</a:t>
            </a:r>
          </a:p>
          <a:p>
            <a:pPr lvl="1"/>
            <a:r>
              <a:rPr lang="pt-BR" sz="1800">
                <a:latin typeface="+mn-lt"/>
                <a:ea typeface="+mn-lt"/>
                <a:cs typeface="+mn-lt"/>
              </a:rPr>
              <a:t>Projeções realistas para os dois próximos exercícios de acordo com o cenário previsto no PLDO-2024.</a:t>
            </a:r>
          </a:p>
        </p:txBody>
      </p:sp>
    </p:spTree>
    <p:extLst>
      <p:ext uri="{BB962C8B-B14F-4D97-AF65-F5344CB8AC3E}">
        <p14:creationId xmlns:p14="http://schemas.microsoft.com/office/powerpoint/2010/main" val="1129142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EE387D1-6FDC-4D0D-8873-483758EB8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39" y="2850166"/>
            <a:ext cx="10589521" cy="2852737"/>
          </a:xfrm>
        </p:spPr>
        <p:txBody>
          <a:bodyPr/>
          <a:lstStyle/>
          <a:p>
            <a:pPr algn="ctr"/>
            <a:r>
              <a:rPr lang="pt-BR" sz="3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Materiais de referência e suporte</a:t>
            </a:r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8167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9522" y="44624"/>
            <a:ext cx="10427980" cy="80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Manuais e Documentos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57EAA78E-95A8-E042-BDE3-DFC488367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67" y="876049"/>
            <a:ext cx="10782249" cy="656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 anchor="t">
            <a:spAutoFit/>
          </a:bodyPr>
          <a:lstStyle>
            <a:lvl1pPr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pt-BR" altLang="pt-BR"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Página de Referência para público externo</a:t>
            </a:r>
          </a:p>
          <a:p>
            <a:pPr marL="120015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800">
                <a:solidFill>
                  <a:srgbClr val="C00000"/>
                </a:solidFill>
                <a:latin typeface="+mn-lt"/>
              </a:rPr>
              <a:t>SIOP </a:t>
            </a:r>
            <a:r>
              <a:rPr lang="pt-BR" sz="180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 </a:t>
            </a:r>
            <a:r>
              <a:rPr lang="pt-BR" sz="1800">
                <a:solidFill>
                  <a:srgbClr val="C00000"/>
                </a:solidFill>
                <a:latin typeface="+mn-lt"/>
                <a:sym typeface="Symbol" panose="05050102010706020507" pitchFamily="18" charset="2"/>
              </a:rPr>
              <a:t>Manuais </a:t>
            </a:r>
            <a:r>
              <a:rPr lang="pt-BR" sz="180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 </a:t>
            </a:r>
            <a:r>
              <a:rPr lang="pt-BR" sz="1800">
                <a:solidFill>
                  <a:srgbClr val="C00000"/>
                </a:solidFill>
                <a:latin typeface="+mn-lt"/>
                <a:sym typeface="Symbol" panose="05050102010706020507" pitchFamily="18" charset="2"/>
              </a:rPr>
              <a:t>Módulos do SIOP Operacional </a:t>
            </a:r>
            <a:r>
              <a:rPr lang="pt-BR" sz="180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 </a:t>
            </a:r>
            <a:r>
              <a:rPr lang="pt-BR" sz="1800">
                <a:solidFill>
                  <a:srgbClr val="C00000"/>
                </a:solidFill>
                <a:latin typeface="+mn-lt"/>
                <a:sym typeface="Symbol" panose="05050102010706020507" pitchFamily="18" charset="2"/>
              </a:rPr>
              <a:t>PLOA</a:t>
            </a:r>
          </a:p>
          <a:p>
            <a:pPr marL="120015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800">
                <a:solidFill>
                  <a:srgbClr val="C00000"/>
                </a:solidFill>
                <a:latin typeface="+mn-lt"/>
                <a:sym typeface="Symbol" panose="05050102010706020507" pitchFamily="18" charset="2"/>
                <a:hlinkClick r:id="rId3"/>
              </a:rPr>
              <a:t>https://www1.siop.planejamento.gov.br/siopdoc/doku.php/ploa:inicio_ploa</a:t>
            </a:r>
            <a:r>
              <a:rPr lang="pt-BR" sz="1800">
                <a:solidFill>
                  <a:srgbClr val="C00000"/>
                </a:solidFill>
                <a:latin typeface="+mn-lt"/>
                <a:sym typeface="Symbol" panose="05050102010706020507" pitchFamily="18" charset="2"/>
              </a:rPr>
              <a:t>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pt-BR" altLang="pt-BR"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  <a:hlinkClick r:id="rId4"/>
              </a:rPr>
              <a:t>MTO 2024</a:t>
            </a:r>
            <a:endParaRPr lang="pt-BR" altLang="pt-BR" sz="1800" b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pt-BR"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Página de Referência de Módulos de Projetos de Investimento</a:t>
            </a:r>
          </a:p>
          <a:p>
            <a:pPr marL="120015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800">
                <a:solidFill>
                  <a:srgbClr val="C00000"/>
                </a:solidFill>
                <a:latin typeface="+mn-lt"/>
              </a:rPr>
              <a:t>SIOP </a:t>
            </a:r>
            <a:r>
              <a:rPr lang="pt-BR" sz="180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 </a:t>
            </a:r>
            <a:r>
              <a:rPr lang="pt-BR" sz="1800">
                <a:solidFill>
                  <a:srgbClr val="C00000"/>
                </a:solidFill>
                <a:latin typeface="+mn-lt"/>
                <a:sym typeface="Symbol" panose="05050102010706020507" pitchFamily="18" charset="2"/>
              </a:rPr>
              <a:t>Manuais </a:t>
            </a:r>
            <a:r>
              <a:rPr lang="pt-BR" sz="180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 </a:t>
            </a:r>
            <a:r>
              <a:rPr lang="pt-BR" sz="1800">
                <a:solidFill>
                  <a:srgbClr val="C00000"/>
                </a:solidFill>
                <a:latin typeface="+mn-lt"/>
                <a:sym typeface="Symbol" panose="05050102010706020507" pitchFamily="18" charset="2"/>
              </a:rPr>
              <a:t>Módulos do SIOP Operacional </a:t>
            </a:r>
            <a:r>
              <a:rPr lang="pt-BR" sz="180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 </a:t>
            </a:r>
            <a:r>
              <a:rPr lang="pt-BR" sz="1800">
                <a:solidFill>
                  <a:srgbClr val="C00000"/>
                </a:solidFill>
                <a:latin typeface="+mn-lt"/>
                <a:sym typeface="Symbol" panose="05050102010706020507" pitchFamily="18" charset="2"/>
              </a:rPr>
              <a:t>PLOA </a:t>
            </a:r>
            <a:r>
              <a:rPr lang="pt-BR" sz="180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 Módulo de Projetos de Investimentos: </a:t>
            </a:r>
          </a:p>
          <a:p>
            <a:pPr marL="120015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800">
                <a:solidFill>
                  <a:srgbClr val="C00000"/>
                </a:solidFill>
                <a:latin typeface="+mn-lt"/>
                <a:sym typeface="Symbol" panose="05050102010706020507" pitchFamily="18" charset="2"/>
                <a:hlinkClick r:id="rId5"/>
              </a:rPr>
              <a:t>https://www1.siop.planejamento.gov.br/siopdoc/doku.php/ploa:investimentos</a:t>
            </a:r>
            <a:r>
              <a:rPr lang="pt-BR" sz="1800">
                <a:solidFill>
                  <a:srgbClr val="C00000"/>
                </a:solidFill>
                <a:latin typeface="+mn-lt"/>
                <a:sym typeface="Symbol" panose="05050102010706020507" pitchFamily="18" charset="2"/>
              </a:rPr>
              <a:t>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pt-BR"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Orientações sobre Agendas Transversais</a:t>
            </a:r>
          </a:p>
          <a:p>
            <a:pPr marL="120015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  <a:hlinkClick r:id="rId6"/>
              </a:rPr>
              <a:t>https://www1.siop.planejamento.gov.br/siopdoc/lib/exe/fetch.php/ploa:agendas_transversais_e_multissetoriais_pagina_siop_v2.pdf</a:t>
            </a:r>
            <a:endParaRPr lang="pt-BR" sz="180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pt-BR"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Outros</a:t>
            </a:r>
          </a:p>
          <a:p>
            <a:pPr marL="120015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800" b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hlinkClick r:id="rId7"/>
              </a:rPr>
              <a:t>Manual Técnico do Plano Plurianual 2024-2027</a:t>
            </a:r>
            <a:endParaRPr lang="pt-BR" sz="1800" b="1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120015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800" b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hlinkClick r:id="rId8"/>
              </a:rPr>
              <a:t>Portaria de Procedimentos e Prazos do PLOA</a:t>
            </a:r>
            <a:endParaRPr lang="pt-BR" sz="1800" b="1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pt-BR" sz="1800" b="1">
              <a:solidFill>
                <a:srgbClr val="002060"/>
              </a:solidFill>
              <a:latin typeface="+mn-lt"/>
            </a:endParaRPr>
          </a:p>
          <a:p>
            <a:pPr marL="1200150" lvl="1" indent="-457200">
              <a:spcBef>
                <a:spcPts val="600"/>
              </a:spcBef>
              <a:buFont typeface="+mj-lt"/>
              <a:buAutoNum type="arabicPeriod"/>
            </a:pPr>
            <a:endParaRPr lang="pt-BR" sz="1800">
              <a:solidFill>
                <a:srgbClr val="002060"/>
              </a:solidFill>
              <a:latin typeface="+mn-lt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1800">
              <a:solidFill>
                <a:srgbClr val="002060"/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endParaRPr lang="pt-BR" altLang="pt-BR" sz="180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pt-BR" altLang="pt-BR" sz="180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031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9522" y="44624"/>
            <a:ext cx="10427980" cy="80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4800" b="1">
                <a:solidFill>
                  <a:schemeClr val="tx1">
                    <a:lumMod val="75000"/>
                    <a:lumOff val="25000"/>
                  </a:schemeClr>
                </a:solidFill>
              </a:rPr>
              <a:t>Materiais de referência</a:t>
            </a:r>
            <a:endParaRPr lang="pt-BR" altLang="pt-BR" sz="4800" b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57EAA78E-95A8-E042-BDE3-DFC488367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67" y="876049"/>
            <a:ext cx="11419447" cy="37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pt-BR" altLang="pt-BR"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  <a:hlinkClick r:id="rId3"/>
              </a:rPr>
              <a:t>Página de Referência</a:t>
            </a:r>
            <a:r>
              <a:rPr lang="pt-BR" altLang="pt-BR"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 para público interno e externo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BD0EA40-4028-4DC3-82A0-92B743043B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836"/>
          <a:stretch/>
        </p:blipFill>
        <p:spPr>
          <a:xfrm>
            <a:off x="522993" y="1492610"/>
            <a:ext cx="6450563" cy="1647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5F60EAA-DBD5-4D1B-A33D-7876A67445CC}"/>
              </a:ext>
            </a:extLst>
          </p:cNvPr>
          <p:cNvSpPr txBox="1"/>
          <p:nvPr/>
        </p:nvSpPr>
        <p:spPr>
          <a:xfrm>
            <a:off x="7135568" y="1812848"/>
            <a:ext cx="4223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>
                <a:latin typeface="+mn-lt"/>
              </a:rPr>
              <a:t>Concentração de materiais sobre legislação, procedimentos e uso do SIOP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>
              <a:latin typeface="+mn-lt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CC801A1-94F9-4572-BB93-7D83DE6404A4}"/>
              </a:ext>
            </a:extLst>
          </p:cNvPr>
          <p:cNvSpPr/>
          <p:nvPr/>
        </p:nvSpPr>
        <p:spPr>
          <a:xfrm>
            <a:off x="2957398" y="2316591"/>
            <a:ext cx="1880773" cy="3083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4F2CD05-BEA4-4B52-98E9-BC45C5509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992" y="3534884"/>
            <a:ext cx="5233231" cy="22750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ED8003D-997D-4FBE-816C-46F0861159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1" y="3534884"/>
            <a:ext cx="5446426" cy="22750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9812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969645" y="646507"/>
            <a:ext cx="10252710" cy="47266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5495" lvl="1" indent="-385445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endParaRPr lang="pt-BR" altLang="pt-BR" sz="2000" b="1"/>
          </a:p>
          <a:p>
            <a:pPr marL="785495" lvl="1" indent="-385445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altLang="pt-BR" sz="2000" b="1"/>
              <a:t>Elaboração do PPA, qualitativo e plurianualidade;</a:t>
            </a:r>
          </a:p>
          <a:p>
            <a:pPr marL="785495" lvl="1" indent="-385445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endParaRPr lang="pt-BR" altLang="pt-BR" sz="1600" b="1"/>
          </a:p>
          <a:p>
            <a:pPr marL="785495" lvl="1" indent="-385445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altLang="pt-BR" sz="2000" b="1"/>
              <a:t>Novo arcabouço fiscal e elaboração da proposta;</a:t>
            </a:r>
          </a:p>
          <a:p>
            <a:pPr marL="785495" lvl="1" indent="-385445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endParaRPr lang="pt-BR" altLang="pt-BR" sz="2000" b="1"/>
          </a:p>
          <a:p>
            <a:pPr marL="785495" lvl="1" indent="-385445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altLang="pt-BR" sz="2000" b="1"/>
              <a:t>Prioridades e Metas;</a:t>
            </a:r>
          </a:p>
          <a:p>
            <a:pPr marL="785495" lvl="1" indent="-385445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endParaRPr lang="pt-BR" altLang="pt-BR" sz="2000" b="1"/>
          </a:p>
          <a:p>
            <a:pPr marL="785495" lvl="1" indent="-385445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altLang="pt-BR" sz="2000" b="1"/>
              <a:t>Agendas Transversais;</a:t>
            </a:r>
          </a:p>
          <a:p>
            <a:pPr marL="785495" lvl="1" indent="-385445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endParaRPr lang="pt-BR" altLang="pt-BR" sz="2000" b="1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BA33F-ED4B-4074-A97D-E5035DD4D168}" type="slidenum">
              <a:rPr lang="pt-BR" altLang="pt-BR" smtClean="0"/>
              <a:pPr>
                <a:defRPr/>
              </a:pPr>
              <a:t>3</a:t>
            </a:fld>
            <a:endParaRPr lang="pt-BR" alt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86849B1-ADC8-4F0A-8519-479E97DDC208}"/>
              </a:ext>
            </a:extLst>
          </p:cNvPr>
          <p:cNvSpPr txBox="1">
            <a:spLocks/>
          </p:cNvSpPr>
          <p:nvPr/>
        </p:nvSpPr>
        <p:spPr>
          <a:xfrm>
            <a:off x="479376" y="84433"/>
            <a:ext cx="9731424" cy="5620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pt-BR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Principais questões</a:t>
            </a:r>
          </a:p>
        </p:txBody>
      </p:sp>
    </p:spTree>
    <p:extLst>
      <p:ext uri="{BB962C8B-B14F-4D97-AF65-F5344CB8AC3E}">
        <p14:creationId xmlns:p14="http://schemas.microsoft.com/office/powerpoint/2010/main" val="2304931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525780" y="853020"/>
            <a:ext cx="10134110" cy="469688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pt-BR" sz="18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pt-BR" sz="18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pt-BR" sz="18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pt-BR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Discussão da programação qualitativa/quantitativa ou de aspectos metodológicos: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pt-BR" sz="1800">
                <a:solidFill>
                  <a:schemeClr val="tx1">
                    <a:lumMod val="75000"/>
                    <a:lumOff val="25000"/>
                  </a:schemeClr>
                </a:solidFill>
              </a:rPr>
              <a:t>com o Analista ou coordenador da SOF que acompanha o seu Órgão;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pt-BR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pt-BR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sobre SIOP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pt-BR" sz="1800">
                <a:solidFill>
                  <a:schemeClr val="tx1">
                    <a:lumMod val="75000"/>
                    <a:lumOff val="25000"/>
                  </a:schemeClr>
                </a:solidFill>
              </a:rPr>
              <a:t>Coordenação-Geral de Tecnologia e da Informação – CGTEC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pt-BR" sz="1800">
                <a:solidFill>
                  <a:schemeClr val="tx1">
                    <a:lumMod val="75000"/>
                    <a:lumOff val="25000"/>
                  </a:schemeClr>
                </a:solidFill>
              </a:rPr>
              <a:t>Portal de Atendimento do SIOP: </a:t>
            </a:r>
            <a:r>
              <a:rPr lang="pt-BR" sz="180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https://www.siop.gov.br/atendimento/</a:t>
            </a:r>
            <a:endParaRPr lang="pt-BR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23392" y="44624"/>
            <a:ext cx="10134110" cy="80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48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Canais de Suporte</a:t>
            </a:r>
          </a:p>
        </p:txBody>
      </p:sp>
    </p:spTree>
    <p:extLst>
      <p:ext uri="{BB962C8B-B14F-4D97-AF65-F5344CB8AC3E}">
        <p14:creationId xmlns:p14="http://schemas.microsoft.com/office/powerpoint/2010/main" val="3762893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838273" y="0"/>
            <a:ext cx="6858000" cy="720080"/>
          </a:xfrm>
          <a:prstGeom prst="rect">
            <a:avLst/>
          </a:prstGeom>
        </p:spPr>
        <p:txBody>
          <a:bodyPr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pt-BR" sz="2000" b="1">
                <a:solidFill>
                  <a:schemeClr val="bg1">
                    <a:lumMod val="50000"/>
                  </a:schemeClr>
                </a:solidFill>
                <a:latin typeface="+mn-lt"/>
              </a:rPr>
              <a:t>MINISTÉRIO DO PLANEJAMENTO E ORÇAMENTO</a:t>
            </a:r>
          </a:p>
          <a:p>
            <a:pPr>
              <a:lnSpc>
                <a:spcPct val="120000"/>
              </a:lnSpc>
              <a:defRPr/>
            </a:pPr>
            <a:r>
              <a:rPr lang="pt-BR" sz="2000">
                <a:solidFill>
                  <a:schemeClr val="bg1">
                    <a:lumMod val="50000"/>
                  </a:schemeClr>
                </a:solidFill>
                <a:latin typeface="+mn-lt"/>
              </a:rPr>
              <a:t>Secretaria de Orçamento Federal</a:t>
            </a:r>
            <a:endParaRPr lang="pt-BR" sz="135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1524000" y="980728"/>
            <a:ext cx="91440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6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PLOA 2024</a:t>
            </a:r>
            <a:br>
              <a:rPr lang="pt-BR" altLang="pt-BR" sz="4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altLang="pt-BR" sz="1400" b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altLang="pt-BR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pt-BR" altLang="pt-BR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pt-BR" altLang="pt-BR" sz="40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altLang="pt-BR" sz="96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  <a:endParaRPr lang="pt-BR" altLang="pt-BR" sz="5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9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EE387D1-6FDC-4D0D-8873-483758EB8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39" y="2542984"/>
            <a:ext cx="10589521" cy="2852737"/>
          </a:xfrm>
        </p:spPr>
        <p:txBody>
          <a:bodyPr>
            <a:normAutofit/>
          </a:bodyPr>
          <a:lstStyle/>
          <a:p>
            <a:pPr algn="ctr"/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ALINHAMENTO GERAL </a:t>
            </a:r>
            <a:r>
              <a:rPr lang="pt-BR" sz="2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DO PROCESSO DE ELABORAÇÃO DO PLOA 2024</a:t>
            </a:r>
            <a:endParaRPr lang="pt-BR" sz="5400" b="1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2E080AF-0839-412D-A666-BC7D6E8421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776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/>
          <p:nvPr/>
        </p:nvSpPr>
        <p:spPr>
          <a:xfrm>
            <a:off x="561450" y="23112"/>
            <a:ext cx="11069100" cy="80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t" anchorCtr="0">
            <a:noAutofit/>
          </a:bodyPr>
          <a:lstStyle/>
          <a:p>
            <a:r>
              <a:rPr lang="pt-BR" sz="36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Processo</a:t>
            </a:r>
            <a:r>
              <a:rPr lang="pt-BR" sz="3600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de elaboração d</a:t>
            </a:r>
            <a:r>
              <a:rPr lang="pt-BR" sz="3600" b="1">
                <a:solidFill>
                  <a:srgbClr val="17365D"/>
                </a:solidFill>
                <a:latin typeface="Calibri"/>
                <a:cs typeface="Calibri"/>
                <a:sym typeface="Calibri"/>
              </a:rPr>
              <a:t>o PLOA-2024</a:t>
            </a:r>
            <a:endParaRPr sz="3600" b="1">
              <a:solidFill>
                <a:srgbClr val="17365D"/>
              </a:solidFill>
              <a:latin typeface="Calibri"/>
              <a:cs typeface="Calibri"/>
              <a:sym typeface="Calibri"/>
            </a:endParaRP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6B09E06A-1694-4FD2-BD91-8EC0D841D872}"/>
              </a:ext>
            </a:extLst>
          </p:cNvPr>
          <p:cNvCxnSpPr>
            <a:cxnSpLocks/>
            <a:stCxn id="2" idx="3"/>
            <a:endCxn id="6" idx="1"/>
          </p:cNvCxnSpPr>
          <p:nvPr/>
        </p:nvCxnSpPr>
        <p:spPr>
          <a:xfrm flipV="1">
            <a:off x="3277276" y="5494957"/>
            <a:ext cx="84343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12D9B98C-ED27-4BE5-865B-D18FDB6DA918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7109120" y="5494957"/>
            <a:ext cx="8434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EEA2B11D-374A-4ADD-82D4-8B452D53CA27}"/>
              </a:ext>
            </a:extLst>
          </p:cNvPr>
          <p:cNvSpPr/>
          <p:nvPr/>
        </p:nvSpPr>
        <p:spPr>
          <a:xfrm>
            <a:off x="509550" y="882691"/>
            <a:ext cx="10056850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Processo de </a:t>
            </a: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planejamento e alocação de recursos </a:t>
            </a:r>
            <a:r>
              <a:rPr kumimoji="0" lang="pt-BR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em </a:t>
            </a: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políticas e programas </a:t>
            </a:r>
            <a:r>
              <a:rPr kumimoji="0" lang="pt-BR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dos Órgãos Setoriais e Unidades Orçamentárias, com base em </a:t>
            </a: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parâmetros fiscais e orçamentários</a:t>
            </a:r>
            <a:r>
              <a:rPr kumimoji="0" lang="pt-BR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em consonância com </a:t>
            </a: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diretrizes e prioridades</a:t>
            </a:r>
            <a:r>
              <a:rPr kumimoji="0" lang="pt-BR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para manutenção do Estado e </a:t>
            </a: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entrega de bens e serviços para a sociedade</a:t>
            </a:r>
          </a:p>
          <a:p>
            <a:pPr lvl="1">
              <a:spcAft>
                <a:spcPts val="600"/>
              </a:spcAft>
              <a:defRPr/>
            </a:pPr>
            <a:r>
              <a:rPr lang="pt-BR" sz="1400" b="1" u="sng"/>
              <a:t>Qualitativo</a:t>
            </a:r>
            <a:r>
              <a:rPr lang="pt-BR" sz="1400" u="sng"/>
              <a:t>:</a:t>
            </a:r>
            <a:r>
              <a:rPr lang="pt-BR" sz="1400"/>
              <a:t> atualização, inclusão e exclusão de atividades, projetos e operações especiais no </a:t>
            </a:r>
            <a:r>
              <a:rPr lang="pt-BR" sz="1400" u="sng"/>
              <a:t>cadastro de ações orçamentárias</a:t>
            </a:r>
            <a:r>
              <a:rPr lang="pt-BR" sz="1400"/>
              <a:t>, e de seus atributos, no SIOP, pelas </a:t>
            </a:r>
            <a:r>
              <a:rPr lang="pt-BR" sz="1400" err="1"/>
              <a:t>UOs</a:t>
            </a:r>
            <a:r>
              <a:rPr lang="pt-BR" sz="1400"/>
              <a:t> e pelos OSs, com o objetivo de </a:t>
            </a:r>
            <a:r>
              <a:rPr lang="pt-BR" sz="1400" u="sng"/>
              <a:t>expressar o planejamento da produção pública, ou a geração de bens e serviços públicos à sociedade ou ao Estado;</a:t>
            </a:r>
          </a:p>
          <a:p>
            <a:pPr lvl="1">
              <a:spcAft>
                <a:spcPts val="600"/>
              </a:spcAft>
              <a:defRPr/>
            </a:pPr>
            <a:r>
              <a:rPr lang="pt-BR" sz="1400" b="1" u="sng"/>
              <a:t>Quantitativo</a:t>
            </a:r>
            <a:r>
              <a:rPr lang="pt-BR" sz="1400"/>
              <a:t>: preenchimento do </a:t>
            </a:r>
            <a:r>
              <a:rPr lang="pt-BR" sz="1400" u="sng"/>
              <a:t>valor físico e financeiro</a:t>
            </a:r>
            <a:r>
              <a:rPr lang="pt-BR" sz="1400"/>
              <a:t>, no SIOP, </a:t>
            </a:r>
            <a:r>
              <a:rPr lang="pt-BR" sz="1400" u="sng"/>
              <a:t>da proposta orçamentária setorial para o PLOA-2024</a:t>
            </a:r>
            <a:r>
              <a:rPr lang="pt-BR" sz="1400"/>
              <a:t>, pelas </a:t>
            </a:r>
            <a:r>
              <a:rPr lang="pt-BR" sz="1400" err="1"/>
              <a:t>UOs</a:t>
            </a:r>
            <a:r>
              <a:rPr lang="pt-BR" sz="1400"/>
              <a:t> e OSs, conforme o referencial monetário informado pela SOF/MPO, de forma </a:t>
            </a:r>
            <a:r>
              <a:rPr lang="pt-BR" sz="1400" u="sng"/>
              <a:t>aderente às necessidades e planejamento do órgão com vistas ao atingimento dos resultados perseguidos pela política pública;</a:t>
            </a:r>
          </a:p>
          <a:p>
            <a:pPr lvl="1">
              <a:spcAft>
                <a:spcPts val="600"/>
              </a:spcAft>
              <a:defRPr/>
            </a:pPr>
            <a:r>
              <a:rPr lang="pt-BR" sz="1400" b="1" u="sng"/>
              <a:t>Consolidação e Formalização</a:t>
            </a:r>
            <a:r>
              <a:rPr lang="pt-BR" sz="1400"/>
              <a:t>: consolidação das propostas setoriais e implementação de ajustes necessários ao </a:t>
            </a:r>
            <a:r>
              <a:rPr lang="pt-BR" sz="1400" err="1"/>
              <a:t>fonteamento</a:t>
            </a:r>
            <a:r>
              <a:rPr lang="pt-BR" sz="1400"/>
              <a:t> da proposta e observância das regras gerais orçamentárias e fiscais, bem como formalização da Proposta Orçamentária consolidada em Projeto de Lei Orçamentária;</a:t>
            </a:r>
            <a:endParaRPr kumimoji="0" lang="pt-BR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11026AFF-2E69-1094-8A41-A221D6E52A11}"/>
              </a:ext>
            </a:extLst>
          </p:cNvPr>
          <p:cNvGrpSpPr/>
          <p:nvPr/>
        </p:nvGrpSpPr>
        <p:grpSpPr>
          <a:xfrm>
            <a:off x="181915" y="4558598"/>
            <a:ext cx="11069100" cy="1783081"/>
            <a:chOff x="181915" y="4069079"/>
            <a:chExt cx="11727054" cy="1783081"/>
          </a:xfrm>
        </p:grpSpPr>
        <p:sp>
          <p:nvSpPr>
            <p:cNvPr id="2" name="Retângulo: Cantos Arredondados 1">
              <a:extLst>
                <a:ext uri="{FF2B5EF4-FFF2-40B4-BE49-F238E27FC236}">
                  <a16:creationId xmlns:a16="http://schemas.microsoft.com/office/drawing/2014/main" id="{24CD4DB7-468E-4187-AA71-3A2863C22CF5}"/>
                </a:ext>
              </a:extLst>
            </p:cNvPr>
            <p:cNvSpPr/>
            <p:nvPr/>
          </p:nvSpPr>
          <p:spPr>
            <a:xfrm>
              <a:off x="509549" y="4472876"/>
              <a:ext cx="2951717" cy="1065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/>
                <a:t>Proposta </a:t>
              </a:r>
              <a:r>
                <a:rPr lang="pt-BR" b="1"/>
                <a:t>Qualitativa</a:t>
              </a:r>
            </a:p>
          </p:txBody>
        </p:sp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24F9CD6-493A-49A4-8B35-801549D19747}"/>
                </a:ext>
              </a:extLst>
            </p:cNvPr>
            <p:cNvSpPr/>
            <p:nvPr/>
          </p:nvSpPr>
          <p:spPr>
            <a:xfrm>
              <a:off x="4354830" y="4472875"/>
              <a:ext cx="3166047" cy="1065125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/>
                <a:t>Proposta </a:t>
              </a:r>
              <a:r>
                <a:rPr lang="pt-BR" b="1"/>
                <a:t>Quantitativa</a:t>
              </a:r>
            </a:p>
          </p:txBody>
        </p:sp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5F978CFD-C16A-4273-934C-8D5BFFA95DAC}"/>
                </a:ext>
              </a:extLst>
            </p:cNvPr>
            <p:cNvSpPr/>
            <p:nvPr/>
          </p:nvSpPr>
          <p:spPr>
            <a:xfrm>
              <a:off x="8414439" y="4472875"/>
              <a:ext cx="3317201" cy="106512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/>
                <a:t>Consolidação e Formalização da </a:t>
              </a:r>
              <a:r>
                <a:rPr lang="pt-BR" b="1"/>
                <a:t>Proposta Orçamentária</a:t>
              </a:r>
            </a:p>
          </p:txBody>
        </p:sp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CD33F5E0-BE25-4A96-8F56-02A44AA5D331}"/>
                </a:ext>
              </a:extLst>
            </p:cNvPr>
            <p:cNvSpPr/>
            <p:nvPr/>
          </p:nvSpPr>
          <p:spPr>
            <a:xfrm>
              <a:off x="181915" y="4069079"/>
              <a:ext cx="11727054" cy="1783081"/>
            </a:xfrm>
            <a:prstGeom prst="roundRect">
              <a:avLst>
                <a:gd name="adj" fmla="val 654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b="1">
                  <a:solidFill>
                    <a:schemeClr val="tx1"/>
                  </a:solidFill>
                </a:rPr>
                <a:t>Elaboração do PLOA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5037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119FB85-EEDA-6EB8-6575-8F8AFA051BBF}"/>
              </a:ext>
            </a:extLst>
          </p:cNvPr>
          <p:cNvSpPr/>
          <p:nvPr/>
        </p:nvSpPr>
        <p:spPr>
          <a:xfrm>
            <a:off x="0" y="1334163"/>
            <a:ext cx="12192000" cy="4661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2" name="Seta: para a Direita 631">
            <a:extLst>
              <a:ext uri="{FF2B5EF4-FFF2-40B4-BE49-F238E27FC236}">
                <a16:creationId xmlns:a16="http://schemas.microsoft.com/office/drawing/2014/main" id="{03D182E9-0336-4414-846E-67CF0B0B7E2B}"/>
              </a:ext>
            </a:extLst>
          </p:cNvPr>
          <p:cNvSpPr/>
          <p:nvPr/>
        </p:nvSpPr>
        <p:spPr>
          <a:xfrm>
            <a:off x="0" y="1444191"/>
            <a:ext cx="12192000" cy="112047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3E61B9D-A916-470D-876A-627D37CFB1B9}"/>
              </a:ext>
            </a:extLst>
          </p:cNvPr>
          <p:cNvSpPr txBox="1">
            <a:spLocks/>
          </p:cNvSpPr>
          <p:nvPr/>
        </p:nvSpPr>
        <p:spPr bwMode="auto">
          <a:xfrm>
            <a:off x="470518" y="5987"/>
            <a:ext cx="9712221" cy="95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0" lvl="0" indent="0" algn="l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Bold" panose="00000800000000000000" pitchFamily="2" charset="0"/>
                <a:ea typeface="+mn-ea"/>
                <a:cs typeface="Calibri"/>
              </a:rPr>
              <a:t>Elaboração do PLOA: Etapas da Proposta Qualitativa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881D83C-3909-4D9C-AC3E-430C57C4C680}"/>
              </a:ext>
            </a:extLst>
          </p:cNvPr>
          <p:cNvSpPr txBox="1"/>
          <p:nvPr/>
        </p:nvSpPr>
        <p:spPr>
          <a:xfrm>
            <a:off x="186949" y="2334309"/>
            <a:ext cx="2196112" cy="6309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Ajuste da Base de Partida (SOF)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554A709-104C-480D-8986-6E9430F5B425}"/>
              </a:ext>
            </a:extLst>
          </p:cNvPr>
          <p:cNvSpPr txBox="1"/>
          <p:nvPr/>
        </p:nvSpPr>
        <p:spPr>
          <a:xfrm>
            <a:off x="2705143" y="2322879"/>
            <a:ext cx="3132950" cy="655618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Captação da proposta qualitativa setorial (OS e UO)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1AFB4FBB-AE38-482D-8D91-5F7E039164A3}"/>
              </a:ext>
            </a:extLst>
          </p:cNvPr>
          <p:cNvSpPr txBox="1"/>
          <p:nvPr/>
        </p:nvSpPr>
        <p:spPr>
          <a:xfrm>
            <a:off x="6206489" y="2337333"/>
            <a:ext cx="2534141" cy="635084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Avaliação das propostas Setoriais e ajustes (SOF e OS)</a:t>
            </a:r>
          </a:p>
        </p:txBody>
      </p:sp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EBB90C84-9EE9-4EBA-98CB-15566737339B}"/>
              </a:ext>
            </a:extLst>
          </p:cNvPr>
          <p:cNvSpPr txBox="1"/>
          <p:nvPr/>
        </p:nvSpPr>
        <p:spPr>
          <a:xfrm>
            <a:off x="2705143" y="3552776"/>
            <a:ext cx="3243287" cy="12926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Abertura do Qualitativo para os Setoriais;</a:t>
            </a:r>
          </a:p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Inclusão, exclusão e alteração das ações orçamentárias da base de partida;</a:t>
            </a:r>
          </a:p>
          <a:p>
            <a:pPr marL="88900">
              <a:defRPr/>
            </a:pPr>
            <a:r>
              <a:rPr lang="pt-BR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- Realização de ajustes específicos no cadastro de ações, em decorrência do segundo ciclo de oficinas do PPA;</a:t>
            </a: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</a:endParaRPr>
          </a:p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Envio do Qualitativo para a SOF;</a:t>
            </a:r>
          </a:p>
        </p:txBody>
      </p:sp>
      <p:sp>
        <p:nvSpPr>
          <p:cNvPr id="163" name="CaixaDeTexto 162">
            <a:extLst>
              <a:ext uri="{FF2B5EF4-FFF2-40B4-BE49-F238E27FC236}">
                <a16:creationId xmlns:a16="http://schemas.microsoft.com/office/drawing/2014/main" id="{3D4C4C7D-5080-4C7E-A42F-C8DAAE1FA69C}"/>
              </a:ext>
            </a:extLst>
          </p:cNvPr>
          <p:cNvSpPr txBox="1"/>
          <p:nvPr/>
        </p:nvSpPr>
        <p:spPr>
          <a:xfrm>
            <a:off x="3219911" y="3040959"/>
            <a:ext cx="807589" cy="335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1000</a:t>
            </a:r>
            <a:r>
              <a:rPr kumimoji="0" lang="pt-BR" sz="1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UO</a:t>
            </a:r>
          </a:p>
        </p:txBody>
      </p:sp>
      <p:cxnSp>
        <p:nvCxnSpPr>
          <p:cNvPr id="171" name="Conector de Seta Reta 170">
            <a:extLst>
              <a:ext uri="{FF2B5EF4-FFF2-40B4-BE49-F238E27FC236}">
                <a16:creationId xmlns:a16="http://schemas.microsoft.com/office/drawing/2014/main" id="{13C80767-DCC8-41FD-A365-F41C67A5B5FE}"/>
              </a:ext>
            </a:extLst>
          </p:cNvPr>
          <p:cNvCxnSpPr>
            <a:cxnSpLocks/>
            <a:stCxn id="163" idx="3"/>
            <a:endCxn id="63" idx="1"/>
          </p:cNvCxnSpPr>
          <p:nvPr/>
        </p:nvCxnSpPr>
        <p:spPr>
          <a:xfrm>
            <a:off x="4027500" y="3208791"/>
            <a:ext cx="49018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Conector de Seta Reta 172">
            <a:extLst>
              <a:ext uri="{FF2B5EF4-FFF2-40B4-BE49-F238E27FC236}">
                <a16:creationId xmlns:a16="http://schemas.microsoft.com/office/drawing/2014/main" id="{CCE59AB0-B38C-49C1-8C70-1AED90F97D81}"/>
              </a:ext>
            </a:extLst>
          </p:cNvPr>
          <p:cNvCxnSpPr>
            <a:cxnSpLocks/>
            <a:stCxn id="63" idx="3"/>
            <a:endCxn id="68" idx="1"/>
          </p:cNvCxnSpPr>
          <p:nvPr/>
        </p:nvCxnSpPr>
        <p:spPr>
          <a:xfrm flipV="1">
            <a:off x="5321102" y="3208791"/>
            <a:ext cx="173439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9AFFCDEB-ECF0-4037-B161-ECA3D514C33E}"/>
              </a:ext>
            </a:extLst>
          </p:cNvPr>
          <p:cNvSpPr txBox="1"/>
          <p:nvPr/>
        </p:nvSpPr>
        <p:spPr>
          <a:xfrm>
            <a:off x="86826" y="3553213"/>
            <a:ext cx="2457723" cy="24006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Avaliação do cadastro de ações de acordo com o modelo lógico dos programas do PPA;</a:t>
            </a:r>
          </a:p>
          <a:p>
            <a:pPr marL="88900">
              <a:defRPr/>
            </a:pPr>
            <a:r>
              <a:rPr lang="pt-BR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- Copiar as ações que são compatíveis com o novo PPA, para o programa de destino;</a:t>
            </a: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</a:endParaRPr>
          </a:p>
          <a:p>
            <a:pPr marL="88900">
              <a:defRPr/>
            </a:pPr>
            <a:r>
              <a:rPr lang="pt-BR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- Inclusão, exclusão e alteração de ações orçamentárias;</a:t>
            </a: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</a:endParaRPr>
          </a:p>
          <a:p>
            <a:pPr marL="88900">
              <a:defRPr/>
            </a:pPr>
            <a:r>
              <a:rPr lang="pt-BR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- Identificação de desmembramento ou transformação de ações pelo PO de origem;</a:t>
            </a:r>
          </a:p>
          <a:p>
            <a:pPr marL="88900"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- Envio do Qualitativo para momento UO;</a:t>
            </a:r>
            <a:endParaRPr lang="pt-BR" sz="12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cxnSp>
        <p:nvCxnSpPr>
          <p:cNvPr id="508" name="Conector: Angulado 507">
            <a:extLst>
              <a:ext uri="{FF2B5EF4-FFF2-40B4-BE49-F238E27FC236}">
                <a16:creationId xmlns:a16="http://schemas.microsoft.com/office/drawing/2014/main" id="{9791C883-8A8C-437C-949F-05EBFECBA064}"/>
              </a:ext>
            </a:extLst>
          </p:cNvPr>
          <p:cNvCxnSpPr>
            <a:cxnSpLocks/>
            <a:stCxn id="40" idx="3"/>
            <a:endCxn id="32" idx="1"/>
          </p:cNvCxnSpPr>
          <p:nvPr/>
        </p:nvCxnSpPr>
        <p:spPr>
          <a:xfrm>
            <a:off x="2383061" y="2649769"/>
            <a:ext cx="322082" cy="9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7" name="CaixaDeTexto 156">
            <a:extLst>
              <a:ext uri="{FF2B5EF4-FFF2-40B4-BE49-F238E27FC236}">
                <a16:creationId xmlns:a16="http://schemas.microsoft.com/office/drawing/2014/main" id="{6C77FB95-F1EE-4C75-BFB2-CC2EADE13E2C}"/>
              </a:ext>
            </a:extLst>
          </p:cNvPr>
          <p:cNvSpPr txBox="1"/>
          <p:nvPr/>
        </p:nvSpPr>
        <p:spPr>
          <a:xfrm>
            <a:off x="5948430" y="3552776"/>
            <a:ext cx="2900283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- Análise da proposta, discussão com os órgãos e eventuais ajustes;</a:t>
            </a:r>
          </a:p>
          <a:p>
            <a:pPr marL="88900">
              <a:defRPr/>
            </a:pPr>
            <a:r>
              <a:rPr lang="pt-BR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- </a:t>
            </a:r>
            <a:r>
              <a:rPr lang="pt-BR" sz="1200" u="sng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Realização de ajustes finais no cadastro de ações, em decorrência de eventuais mudanças nos atributos do PPA</a:t>
            </a:r>
            <a:r>
              <a:rPr lang="pt-BR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;</a:t>
            </a: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27" name="CaixaDeTexto 626">
            <a:extLst>
              <a:ext uri="{FF2B5EF4-FFF2-40B4-BE49-F238E27FC236}">
                <a16:creationId xmlns:a16="http://schemas.microsoft.com/office/drawing/2014/main" id="{76285FCE-DB09-4076-9FA6-98ACF669D5F6}"/>
              </a:ext>
            </a:extLst>
          </p:cNvPr>
          <p:cNvSpPr txBox="1"/>
          <p:nvPr/>
        </p:nvSpPr>
        <p:spPr>
          <a:xfrm>
            <a:off x="80862" y="1709746"/>
            <a:ext cx="2463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Ajuste da Base de Partida</a:t>
            </a:r>
          </a:p>
        </p:txBody>
      </p:sp>
      <p:sp>
        <p:nvSpPr>
          <p:cNvPr id="628" name="CaixaDeTexto 627">
            <a:extLst>
              <a:ext uri="{FF2B5EF4-FFF2-40B4-BE49-F238E27FC236}">
                <a16:creationId xmlns:a16="http://schemas.microsoft.com/office/drawing/2014/main" id="{28D4CECD-7258-4C56-AF91-425E676B3CEE}"/>
              </a:ext>
            </a:extLst>
          </p:cNvPr>
          <p:cNvSpPr txBox="1"/>
          <p:nvPr/>
        </p:nvSpPr>
        <p:spPr>
          <a:xfrm>
            <a:off x="2705142" y="1713272"/>
            <a:ext cx="304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Captação do Qualitativo</a:t>
            </a:r>
          </a:p>
        </p:txBody>
      </p:sp>
      <p:sp>
        <p:nvSpPr>
          <p:cNvPr id="629" name="CaixaDeTexto 628">
            <a:extLst>
              <a:ext uri="{FF2B5EF4-FFF2-40B4-BE49-F238E27FC236}">
                <a16:creationId xmlns:a16="http://schemas.microsoft.com/office/drawing/2014/main" id="{12EF9D15-F0AF-492B-8B6F-9EDF5CFCF875}"/>
              </a:ext>
            </a:extLst>
          </p:cNvPr>
          <p:cNvSpPr txBox="1"/>
          <p:nvPr/>
        </p:nvSpPr>
        <p:spPr>
          <a:xfrm>
            <a:off x="5838092" y="1713271"/>
            <a:ext cx="2902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Discussão/Ajustes (</a:t>
            </a:r>
            <a:r>
              <a:rPr kumimoji="0" lang="pt-BR" sz="1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</a:t>
            </a: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decisão)</a:t>
            </a:r>
          </a:p>
        </p:txBody>
      </p:sp>
      <p:sp>
        <p:nvSpPr>
          <p:cNvPr id="630" name="CaixaDeTexto 629">
            <a:extLst>
              <a:ext uri="{FF2B5EF4-FFF2-40B4-BE49-F238E27FC236}">
                <a16:creationId xmlns:a16="http://schemas.microsoft.com/office/drawing/2014/main" id="{E7C8EC27-7696-421D-A7CE-6D07B78FD3A3}"/>
              </a:ext>
            </a:extLst>
          </p:cNvPr>
          <p:cNvSpPr txBox="1"/>
          <p:nvPr/>
        </p:nvSpPr>
        <p:spPr>
          <a:xfrm>
            <a:off x="8740630" y="1723367"/>
            <a:ext cx="3168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Discussão/Ajustes (pós decisão)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3CEE6C6-0F00-4CD1-B07D-5F029C9D29BB}"/>
              </a:ext>
            </a:extLst>
          </p:cNvPr>
          <p:cNvSpPr/>
          <p:nvPr/>
        </p:nvSpPr>
        <p:spPr>
          <a:xfrm>
            <a:off x="1000357" y="1339051"/>
            <a:ext cx="411982" cy="36933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8515EC55-D54B-46C1-9467-A7E22D529DAD}"/>
              </a:ext>
            </a:extLst>
          </p:cNvPr>
          <p:cNvSpPr/>
          <p:nvPr/>
        </p:nvSpPr>
        <p:spPr>
          <a:xfrm>
            <a:off x="4030940" y="1385529"/>
            <a:ext cx="411982" cy="36933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DA6F208B-5716-451F-985B-C57B9AF2E295}"/>
              </a:ext>
            </a:extLst>
          </p:cNvPr>
          <p:cNvSpPr/>
          <p:nvPr/>
        </p:nvSpPr>
        <p:spPr>
          <a:xfrm>
            <a:off x="7192581" y="1339051"/>
            <a:ext cx="411982" cy="36933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D5FEC4F3-52D7-457A-8DD0-0F56F2E4CC41}"/>
              </a:ext>
            </a:extLst>
          </p:cNvPr>
          <p:cNvSpPr/>
          <p:nvPr/>
        </p:nvSpPr>
        <p:spPr>
          <a:xfrm>
            <a:off x="9917801" y="1357436"/>
            <a:ext cx="411982" cy="36933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FCD39615-0736-4EB1-89ED-8F902DACFE89}"/>
              </a:ext>
            </a:extLst>
          </p:cNvPr>
          <p:cNvSpPr txBox="1"/>
          <p:nvPr/>
        </p:nvSpPr>
        <p:spPr>
          <a:xfrm>
            <a:off x="186949" y="3002964"/>
            <a:ext cx="2229548" cy="3981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 – Ajuste da Base de Partida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4A6C9AEF-D460-49F6-974A-2BBE9B2D12D8}"/>
              </a:ext>
            </a:extLst>
          </p:cNvPr>
          <p:cNvSpPr txBox="1"/>
          <p:nvPr/>
        </p:nvSpPr>
        <p:spPr>
          <a:xfrm>
            <a:off x="4517688" y="3040960"/>
            <a:ext cx="803414" cy="33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2000   OS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ADFEE762-BC3A-410F-A6C5-EB01FBC9AB5B}"/>
              </a:ext>
            </a:extLst>
          </p:cNvPr>
          <p:cNvSpPr txBox="1"/>
          <p:nvPr/>
        </p:nvSpPr>
        <p:spPr>
          <a:xfrm>
            <a:off x="7055501" y="3040959"/>
            <a:ext cx="758168" cy="335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3000  OC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A6D38226-784B-454A-B8CB-DFD12D9D3DA3}"/>
              </a:ext>
            </a:extLst>
          </p:cNvPr>
          <p:cNvSpPr/>
          <p:nvPr/>
        </p:nvSpPr>
        <p:spPr>
          <a:xfrm>
            <a:off x="340631" y="1996261"/>
            <a:ext cx="1816988" cy="2959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</a:t>
            </a:r>
            <a:r>
              <a:rPr lang="pt-BR" sz="1400" b="1">
                <a:solidFill>
                  <a:srgbClr val="4472C4"/>
                </a:solidFill>
                <a:latin typeface="Calibri" panose="020F0502020204030204"/>
              </a:rPr>
              <a:t>20</a:t>
            </a: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pt-BR" sz="1400" b="1" i="0" u="none" strike="noStrike" kern="1200" cap="none" spc="0" normalizeH="0" baseline="0" noProof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abr</a:t>
            </a: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12/</a:t>
            </a:r>
            <a:r>
              <a:rPr kumimoji="0" lang="pt-BR" sz="1400" b="1" i="0" u="none" strike="noStrike" kern="1200" cap="none" spc="0" normalizeH="0" baseline="0" noProof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</a:t>
            </a:r>
            <a:endParaRPr kumimoji="0" lang="pt-BR" sz="14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tângulo: Cantos Arredondados 77">
            <a:extLst>
              <a:ext uri="{FF2B5EF4-FFF2-40B4-BE49-F238E27FC236}">
                <a16:creationId xmlns:a16="http://schemas.microsoft.com/office/drawing/2014/main" id="{19DA7885-56AB-4CCF-9227-FC44BE7FF93A}"/>
              </a:ext>
            </a:extLst>
          </p:cNvPr>
          <p:cNvSpPr/>
          <p:nvPr/>
        </p:nvSpPr>
        <p:spPr>
          <a:xfrm>
            <a:off x="3393713" y="1996422"/>
            <a:ext cx="1816988" cy="2957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</a:t>
            </a:r>
            <a:r>
              <a:rPr lang="pt-BR" sz="1400" b="1">
                <a:solidFill>
                  <a:srgbClr val="4472C4"/>
                </a:solidFill>
                <a:latin typeface="Calibri" panose="020F0502020204030204"/>
              </a:rPr>
              <a:t>15</a:t>
            </a: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pt-BR" sz="1400" b="1" i="0" u="none" strike="noStrike" kern="1200" cap="none" spc="0" normalizeH="0" baseline="0" noProof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</a:t>
            </a: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lang="pt-BR" sz="1400" b="1">
                <a:solidFill>
                  <a:srgbClr val="4472C4"/>
                </a:solidFill>
                <a:latin typeface="Calibri" panose="020F0502020204030204"/>
              </a:rPr>
              <a:t>28</a:t>
            </a: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pt-BR" sz="1400" b="1" i="0" u="none" strike="noStrike" kern="1200" cap="none" spc="0" normalizeH="0" baseline="0" noProof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</a:t>
            </a:r>
            <a:endParaRPr kumimoji="0" lang="pt-BR" sz="14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tângulo: Cantos Arredondados 82">
            <a:extLst>
              <a:ext uri="{FF2B5EF4-FFF2-40B4-BE49-F238E27FC236}">
                <a16:creationId xmlns:a16="http://schemas.microsoft.com/office/drawing/2014/main" id="{D420A45D-21A9-46A5-904B-2D55750FC678}"/>
              </a:ext>
            </a:extLst>
          </p:cNvPr>
          <p:cNvSpPr/>
          <p:nvPr/>
        </p:nvSpPr>
        <p:spPr>
          <a:xfrm>
            <a:off x="6375416" y="2014600"/>
            <a:ext cx="1816988" cy="2957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29/</a:t>
            </a:r>
            <a:r>
              <a:rPr kumimoji="0" lang="pt-BR" sz="1400" b="1" i="0" u="none" strike="noStrike" kern="1200" cap="none" spc="0" normalizeH="0" baseline="0" noProof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</a:t>
            </a: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8/</a:t>
            </a:r>
            <a:r>
              <a:rPr kumimoji="0" lang="pt-BR" sz="1400" b="1" i="0" u="none" strike="noStrike" kern="1200" cap="none" spc="0" normalizeH="0" baseline="0" noProof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ago</a:t>
            </a:r>
            <a:endParaRPr kumimoji="0" lang="pt-BR" sz="14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tângulo: Cantos Arredondados 83">
            <a:extLst>
              <a:ext uri="{FF2B5EF4-FFF2-40B4-BE49-F238E27FC236}">
                <a16:creationId xmlns:a16="http://schemas.microsoft.com/office/drawing/2014/main" id="{38D0508D-0A90-44DF-A1CF-2AF98ED31EB3}"/>
              </a:ext>
            </a:extLst>
          </p:cNvPr>
          <p:cNvSpPr/>
          <p:nvPr/>
        </p:nvSpPr>
        <p:spPr>
          <a:xfrm>
            <a:off x="9416615" y="2015201"/>
            <a:ext cx="1816988" cy="2957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9 a 11/</a:t>
            </a:r>
            <a:r>
              <a:rPr kumimoji="0" lang="pt-BR" sz="1400" b="1" i="0" u="none" strike="noStrike" kern="1200" cap="none" spc="0" normalizeH="0" baseline="0" noProof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ago</a:t>
            </a:r>
            <a:endParaRPr kumimoji="0" lang="pt-BR" sz="14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A05FFE9F-6CB3-4CBE-AB99-E0E1819086EB}"/>
              </a:ext>
            </a:extLst>
          </p:cNvPr>
          <p:cNvSpPr txBox="1"/>
          <p:nvPr/>
        </p:nvSpPr>
        <p:spPr>
          <a:xfrm>
            <a:off x="9062712" y="2337333"/>
            <a:ext cx="2534141" cy="635084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Demais ajustes decorrentes da Proposta Quantitativa (SOF e OS)</a:t>
            </a: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8E9F690B-CFEE-48B0-A536-B602419CDDB1}"/>
              </a:ext>
            </a:extLst>
          </p:cNvPr>
          <p:cNvSpPr txBox="1"/>
          <p:nvPr/>
        </p:nvSpPr>
        <p:spPr>
          <a:xfrm>
            <a:off x="9950698" y="3042652"/>
            <a:ext cx="758168" cy="335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3000  OC</a:t>
            </a: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09512E6E-8C44-4E65-B2D4-91A4C91F59A9}"/>
              </a:ext>
            </a:extLst>
          </p:cNvPr>
          <p:cNvSpPr txBox="1"/>
          <p:nvPr/>
        </p:nvSpPr>
        <p:spPr>
          <a:xfrm>
            <a:off x="9009307" y="3556967"/>
            <a:ext cx="2900283" cy="110799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- Análise da proposta, discussão com os órgãos e eventuais ajustes;</a:t>
            </a:r>
          </a:p>
          <a:p>
            <a:pPr marL="88900">
              <a:defRPr/>
            </a:pPr>
            <a:r>
              <a:rPr lang="pt-BR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- 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Demais ajustes de atributos da programação ou criação de ações necessárias para o detalhamento do quantitativo;</a:t>
            </a:r>
            <a:endParaRPr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4174EECA-88CB-AB8B-72D3-E3B5E5BB7E6E}"/>
              </a:ext>
            </a:extLst>
          </p:cNvPr>
          <p:cNvCxnSpPr>
            <a:cxnSpLocks/>
            <a:stCxn id="60" idx="3"/>
            <a:endCxn id="163" idx="1"/>
          </p:cNvCxnSpPr>
          <p:nvPr/>
        </p:nvCxnSpPr>
        <p:spPr>
          <a:xfrm>
            <a:off x="2416497" y="3202027"/>
            <a:ext cx="803414" cy="6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872451E3-F618-7652-01CE-EE12638A05A8}"/>
              </a:ext>
            </a:extLst>
          </p:cNvPr>
          <p:cNvSpPr/>
          <p:nvPr/>
        </p:nvSpPr>
        <p:spPr>
          <a:xfrm>
            <a:off x="2578837" y="1260923"/>
            <a:ext cx="3336783" cy="45837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DF923256-2304-90A8-1B84-C48D58DC34EC}"/>
              </a:ext>
            </a:extLst>
          </p:cNvPr>
          <p:cNvCxnSpPr>
            <a:cxnSpLocks/>
            <a:stCxn id="32" idx="3"/>
            <a:endCxn id="30" idx="1"/>
          </p:cNvCxnSpPr>
          <p:nvPr/>
        </p:nvCxnSpPr>
        <p:spPr>
          <a:xfrm>
            <a:off x="5838093" y="2650688"/>
            <a:ext cx="368396" cy="4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467C2EB7-BA41-B1F1-C2F5-D1DBF0717383}"/>
              </a:ext>
            </a:extLst>
          </p:cNvPr>
          <p:cNvCxnSpPr>
            <a:cxnSpLocks/>
            <a:stCxn id="30" idx="3"/>
            <a:endCxn id="90" idx="1"/>
          </p:cNvCxnSpPr>
          <p:nvPr/>
        </p:nvCxnSpPr>
        <p:spPr>
          <a:xfrm>
            <a:off x="8740630" y="2654875"/>
            <a:ext cx="3220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64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A56C037-0DF8-38CD-FE2D-874FEB10EBBB}"/>
              </a:ext>
            </a:extLst>
          </p:cNvPr>
          <p:cNvSpPr/>
          <p:nvPr/>
        </p:nvSpPr>
        <p:spPr>
          <a:xfrm>
            <a:off x="0" y="994364"/>
            <a:ext cx="12192000" cy="5863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2" name="Seta: para a Direita 631">
            <a:extLst>
              <a:ext uri="{FF2B5EF4-FFF2-40B4-BE49-F238E27FC236}">
                <a16:creationId xmlns:a16="http://schemas.microsoft.com/office/drawing/2014/main" id="{03D182E9-0336-4414-846E-67CF0B0B7E2B}"/>
              </a:ext>
            </a:extLst>
          </p:cNvPr>
          <p:cNvSpPr/>
          <p:nvPr/>
        </p:nvSpPr>
        <p:spPr>
          <a:xfrm>
            <a:off x="0" y="995633"/>
            <a:ext cx="12192000" cy="150662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3E61B9D-A916-470D-876A-627D37CFB1B9}"/>
              </a:ext>
            </a:extLst>
          </p:cNvPr>
          <p:cNvSpPr txBox="1">
            <a:spLocks/>
          </p:cNvSpPr>
          <p:nvPr/>
        </p:nvSpPr>
        <p:spPr bwMode="auto">
          <a:xfrm>
            <a:off x="479376" y="195515"/>
            <a:ext cx="10874424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pt-BR" sz="32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Bold" panose="00000800000000000000" pitchFamily="2" charset="0"/>
                <a:ea typeface="+mn-ea"/>
                <a:cs typeface="Calibri"/>
              </a:rPr>
              <a:t>Elaboração do PLOA: Etapas da Proposta Quantitativa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881D83C-3909-4D9C-AC3E-430C57C4C680}"/>
              </a:ext>
            </a:extLst>
          </p:cNvPr>
          <p:cNvSpPr txBox="1"/>
          <p:nvPr/>
        </p:nvSpPr>
        <p:spPr>
          <a:xfrm>
            <a:off x="219470" y="2189460"/>
            <a:ext cx="2860702" cy="4074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Definição de Diretrizes, Parâmetros fiscais (Instâncias Superiores)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C5C2018-C8F4-419E-82E8-ACF7E19D28DD}"/>
              </a:ext>
            </a:extLst>
          </p:cNvPr>
          <p:cNvSpPr txBox="1"/>
          <p:nvPr/>
        </p:nvSpPr>
        <p:spPr>
          <a:xfrm>
            <a:off x="211490" y="2835877"/>
            <a:ext cx="2868682" cy="521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>
            <a:defPPr>
              <a:defRPr lang="pt-BR"/>
            </a:defPPr>
            <a:lvl1pPr marR="0" lvl="0" indent="0" algn="ctr" defTabSz="711200" fontAlgn="auto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/>
              <a:t>Definição Referenciais monetários iniciais (Instâncias Superiores)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554A709-104C-480D-8986-6E9430F5B425}"/>
              </a:ext>
            </a:extLst>
          </p:cNvPr>
          <p:cNvSpPr txBox="1"/>
          <p:nvPr/>
        </p:nvSpPr>
        <p:spPr>
          <a:xfrm>
            <a:off x="3463550" y="2150717"/>
            <a:ext cx="2207438" cy="6556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>
            <a:defPPr>
              <a:defRPr lang="pt-BR"/>
            </a:defPPr>
            <a:lvl1pPr marR="0" lvl="0" indent="0" algn="ctr" defTabSz="711200" fontAlgn="auto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/>
              <a:t>Captação da proposta orçamentária setorial e da restrição  (OS e UO)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1AFB4FBB-AE38-482D-8D91-5F7E039164A3}"/>
              </a:ext>
            </a:extLst>
          </p:cNvPr>
          <p:cNvSpPr txBox="1"/>
          <p:nvPr/>
        </p:nvSpPr>
        <p:spPr>
          <a:xfrm>
            <a:off x="6094885" y="2158194"/>
            <a:ext cx="2832719" cy="6350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Avaliação das propostas e consolidação preliminar (SOF e OS) &amp; Revisão Parâmetros Fiscais (MPO)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36B3B9A-0080-49FB-BC81-49F6E33DD2B7}"/>
              </a:ext>
            </a:extLst>
          </p:cNvPr>
          <p:cNvSpPr txBox="1"/>
          <p:nvPr/>
        </p:nvSpPr>
        <p:spPr>
          <a:xfrm>
            <a:off x="6094885" y="3391016"/>
            <a:ext cx="2832719" cy="568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Definição de Referenciais monetários definitivos (MPO/CTGOF/JEO/PR)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8F637FC-80A4-4F52-A1F9-C7EBB27B9A55}"/>
              </a:ext>
            </a:extLst>
          </p:cNvPr>
          <p:cNvSpPr txBox="1"/>
          <p:nvPr/>
        </p:nvSpPr>
        <p:spPr>
          <a:xfrm>
            <a:off x="9288804" y="2148496"/>
            <a:ext cx="2756746" cy="628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Ajuste da proposta orçamentária setorial (OS e UO)</a:t>
            </a:r>
          </a:p>
        </p:txBody>
      </p:sp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EBB90C84-9EE9-4EBA-98CB-15566737339B}"/>
              </a:ext>
            </a:extLst>
          </p:cNvPr>
          <p:cNvSpPr txBox="1"/>
          <p:nvPr/>
        </p:nvSpPr>
        <p:spPr>
          <a:xfrm>
            <a:off x="3338139" y="3342852"/>
            <a:ext cx="2402587" cy="184665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SOF divulga </a:t>
            </a:r>
            <a:r>
              <a:rPr kumimoji="0" lang="pt-BR" sz="1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limites</a:t>
            </a: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para OS, bem como </a:t>
            </a:r>
            <a:r>
              <a:rPr kumimoji="0" lang="pt-BR" sz="1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diretrizes</a:t>
            </a: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complementares para alocação (</a:t>
            </a:r>
            <a:r>
              <a:rPr kumimoji="0" lang="pt-BR" sz="1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mínimo de investimentos em andamento, prioridades, agendas transversais e multissetoriais</a:t>
            </a: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);</a:t>
            </a:r>
          </a:p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UOs elaboram propostas setoriais e informam restrição (parte da proposta acima do limite fornecido);</a:t>
            </a:r>
          </a:p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OS consolida, ajusta e envia proposta para a SOF, juntamente com  as informações de restrição, que devem constar de ofício também;</a:t>
            </a:r>
          </a:p>
        </p:txBody>
      </p:sp>
      <p:sp>
        <p:nvSpPr>
          <p:cNvPr id="158" name="CaixaDeTexto 157">
            <a:extLst>
              <a:ext uri="{FF2B5EF4-FFF2-40B4-BE49-F238E27FC236}">
                <a16:creationId xmlns:a16="http://schemas.microsoft.com/office/drawing/2014/main" id="{B2A3A0CB-6C90-46BD-8B46-414A302B94D4}"/>
              </a:ext>
            </a:extLst>
          </p:cNvPr>
          <p:cNvSpPr txBox="1"/>
          <p:nvPr/>
        </p:nvSpPr>
        <p:spPr>
          <a:xfrm>
            <a:off x="9288804" y="3284648"/>
            <a:ext cx="2756746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pt-BR" sz="1000">
                <a:solidFill>
                  <a:prstClr val="black"/>
                </a:solidFill>
                <a:latin typeface="Calibri" panose="020F0502020204030204"/>
              </a:rPr>
              <a:t>Ajustes decorrentes de decisão da </a:t>
            </a: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JEO serão implementados pela SOF, em contato com os órgãos setoriais;</a:t>
            </a:r>
            <a:endParaRPr kumimoji="0" lang="pt-BR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CaixaDeTexto 162">
            <a:extLst>
              <a:ext uri="{FF2B5EF4-FFF2-40B4-BE49-F238E27FC236}">
                <a16:creationId xmlns:a16="http://schemas.microsoft.com/office/drawing/2014/main" id="{3D4C4C7D-5080-4C7E-A42F-C8DAAE1FA69C}"/>
              </a:ext>
            </a:extLst>
          </p:cNvPr>
          <p:cNvSpPr txBox="1"/>
          <p:nvPr/>
        </p:nvSpPr>
        <p:spPr>
          <a:xfrm>
            <a:off x="4353428" y="2863571"/>
            <a:ext cx="490341" cy="355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110  UO</a:t>
            </a:r>
          </a:p>
        </p:txBody>
      </p:sp>
      <p:sp>
        <p:nvSpPr>
          <p:cNvPr id="164" name="CaixaDeTexto 163">
            <a:extLst>
              <a:ext uri="{FF2B5EF4-FFF2-40B4-BE49-F238E27FC236}">
                <a16:creationId xmlns:a16="http://schemas.microsoft.com/office/drawing/2014/main" id="{7F9CF7AB-6BD1-4404-81C5-052DFE3CBC50}"/>
              </a:ext>
            </a:extLst>
          </p:cNvPr>
          <p:cNvSpPr txBox="1"/>
          <p:nvPr/>
        </p:nvSpPr>
        <p:spPr>
          <a:xfrm>
            <a:off x="4985888" y="2863571"/>
            <a:ext cx="470427" cy="355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120  OS</a:t>
            </a:r>
          </a:p>
        </p:txBody>
      </p:sp>
      <p:sp>
        <p:nvSpPr>
          <p:cNvPr id="165" name="CaixaDeTexto 164">
            <a:extLst>
              <a:ext uri="{FF2B5EF4-FFF2-40B4-BE49-F238E27FC236}">
                <a16:creationId xmlns:a16="http://schemas.microsoft.com/office/drawing/2014/main" id="{535582E2-D2F3-4A73-B5B2-62ECEB8907C5}"/>
              </a:ext>
            </a:extLst>
          </p:cNvPr>
          <p:cNvSpPr txBox="1"/>
          <p:nvPr/>
        </p:nvSpPr>
        <p:spPr>
          <a:xfrm>
            <a:off x="6562559" y="2857074"/>
            <a:ext cx="470427" cy="355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130  OC</a:t>
            </a:r>
          </a:p>
        </p:txBody>
      </p:sp>
      <p:cxnSp>
        <p:nvCxnSpPr>
          <p:cNvPr id="171" name="Conector de Seta Reta 170">
            <a:extLst>
              <a:ext uri="{FF2B5EF4-FFF2-40B4-BE49-F238E27FC236}">
                <a16:creationId xmlns:a16="http://schemas.microsoft.com/office/drawing/2014/main" id="{13C80767-DCC8-41FD-A365-F41C67A5B5FE}"/>
              </a:ext>
            </a:extLst>
          </p:cNvPr>
          <p:cNvCxnSpPr>
            <a:cxnSpLocks/>
            <a:stCxn id="163" idx="3"/>
            <a:endCxn id="164" idx="1"/>
          </p:cNvCxnSpPr>
          <p:nvPr/>
        </p:nvCxnSpPr>
        <p:spPr>
          <a:xfrm>
            <a:off x="4843769" y="3041230"/>
            <a:ext cx="1421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Conector de Seta Reta 172">
            <a:extLst>
              <a:ext uri="{FF2B5EF4-FFF2-40B4-BE49-F238E27FC236}">
                <a16:creationId xmlns:a16="http://schemas.microsoft.com/office/drawing/2014/main" id="{CCE59AB0-B38C-49C1-8C70-1AED90F97D81}"/>
              </a:ext>
            </a:extLst>
          </p:cNvPr>
          <p:cNvCxnSpPr>
            <a:cxnSpLocks/>
            <a:stCxn id="164" idx="3"/>
            <a:endCxn id="165" idx="1"/>
          </p:cNvCxnSpPr>
          <p:nvPr/>
        </p:nvCxnSpPr>
        <p:spPr>
          <a:xfrm flipV="1">
            <a:off x="5456315" y="3034733"/>
            <a:ext cx="1106244" cy="6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0" name="CaixaDeTexto 259">
            <a:extLst>
              <a:ext uri="{FF2B5EF4-FFF2-40B4-BE49-F238E27FC236}">
                <a16:creationId xmlns:a16="http://schemas.microsoft.com/office/drawing/2014/main" id="{6BB307F8-F70A-4C33-959D-F5944812C73A}"/>
              </a:ext>
            </a:extLst>
          </p:cNvPr>
          <p:cNvSpPr txBox="1"/>
          <p:nvPr/>
        </p:nvSpPr>
        <p:spPr>
          <a:xfrm>
            <a:off x="6094885" y="4010472"/>
            <a:ext cx="2832719" cy="7694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Avaliação geral das proposta orçamentária consolidada;</a:t>
            </a:r>
          </a:p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Definição sobre ajustes e atendimento de restrições;</a:t>
            </a:r>
          </a:p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Definição de limites definitivos por OS;</a:t>
            </a:r>
          </a:p>
        </p:txBody>
      </p:sp>
      <p:cxnSp>
        <p:nvCxnSpPr>
          <p:cNvPr id="450" name="Conector: Angulado 449">
            <a:extLst>
              <a:ext uri="{FF2B5EF4-FFF2-40B4-BE49-F238E27FC236}">
                <a16:creationId xmlns:a16="http://schemas.microsoft.com/office/drawing/2014/main" id="{3B66B670-BD2A-45CD-B2FB-E79B5DAEBEF8}"/>
              </a:ext>
            </a:extLst>
          </p:cNvPr>
          <p:cNvCxnSpPr>
            <a:cxnSpLocks/>
            <a:stCxn id="32" idx="3"/>
            <a:endCxn id="30" idx="1"/>
          </p:cNvCxnSpPr>
          <p:nvPr/>
        </p:nvCxnSpPr>
        <p:spPr>
          <a:xfrm flipV="1">
            <a:off x="5670988" y="2475736"/>
            <a:ext cx="423897" cy="279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5" name="CaixaDeTexto 154">
            <a:extLst>
              <a:ext uri="{FF2B5EF4-FFF2-40B4-BE49-F238E27FC236}">
                <a16:creationId xmlns:a16="http://schemas.microsoft.com/office/drawing/2014/main" id="{77FFE37B-C6D6-4466-B280-2316943A4250}"/>
              </a:ext>
            </a:extLst>
          </p:cNvPr>
          <p:cNvSpPr txBox="1"/>
          <p:nvPr/>
        </p:nvSpPr>
        <p:spPr>
          <a:xfrm>
            <a:off x="244691" y="3515480"/>
            <a:ext cx="2835481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Avaliação das diretrizes gerais e dos limites globais;</a:t>
            </a:r>
          </a:p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Limites globais são validados pelas instâncias superiores;</a:t>
            </a:r>
          </a:p>
        </p:txBody>
      </p:sp>
      <p:sp>
        <p:nvSpPr>
          <p:cNvPr id="627" name="CaixaDeTexto 626">
            <a:extLst>
              <a:ext uri="{FF2B5EF4-FFF2-40B4-BE49-F238E27FC236}">
                <a16:creationId xmlns:a16="http://schemas.microsoft.com/office/drawing/2014/main" id="{76285FCE-DB09-4076-9FA6-98ACF669D5F6}"/>
              </a:ext>
            </a:extLst>
          </p:cNvPr>
          <p:cNvSpPr txBox="1"/>
          <p:nvPr/>
        </p:nvSpPr>
        <p:spPr>
          <a:xfrm>
            <a:off x="193939" y="1317242"/>
            <a:ext cx="2572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Parâmetros/Referenciais Iniciais</a:t>
            </a:r>
          </a:p>
        </p:txBody>
      </p:sp>
      <p:sp>
        <p:nvSpPr>
          <p:cNvPr id="628" name="CaixaDeTexto 627">
            <a:extLst>
              <a:ext uri="{FF2B5EF4-FFF2-40B4-BE49-F238E27FC236}">
                <a16:creationId xmlns:a16="http://schemas.microsoft.com/office/drawing/2014/main" id="{28D4CECD-7258-4C56-AF91-425E676B3CEE}"/>
              </a:ext>
            </a:extLst>
          </p:cNvPr>
          <p:cNvSpPr txBox="1"/>
          <p:nvPr/>
        </p:nvSpPr>
        <p:spPr>
          <a:xfrm>
            <a:off x="3168137" y="1320768"/>
            <a:ext cx="2572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Elaboração/ Captação da proposta quantitativa</a:t>
            </a:r>
          </a:p>
        </p:txBody>
      </p:sp>
      <p:sp>
        <p:nvSpPr>
          <p:cNvPr id="629" name="CaixaDeTexto 628">
            <a:extLst>
              <a:ext uri="{FF2B5EF4-FFF2-40B4-BE49-F238E27FC236}">
                <a16:creationId xmlns:a16="http://schemas.microsoft.com/office/drawing/2014/main" id="{12EF9D15-F0AF-492B-8B6F-9EDF5CFCF875}"/>
              </a:ext>
            </a:extLst>
          </p:cNvPr>
          <p:cNvSpPr txBox="1"/>
          <p:nvPr/>
        </p:nvSpPr>
        <p:spPr>
          <a:xfrm>
            <a:off x="5837592" y="1320767"/>
            <a:ext cx="3077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Análise da proposta e ajuste dos Parâmetros/Referenciais</a:t>
            </a:r>
          </a:p>
        </p:txBody>
      </p:sp>
      <p:sp>
        <p:nvSpPr>
          <p:cNvPr id="630" name="CaixaDeTexto 629">
            <a:extLst>
              <a:ext uri="{FF2B5EF4-FFF2-40B4-BE49-F238E27FC236}">
                <a16:creationId xmlns:a16="http://schemas.microsoft.com/office/drawing/2014/main" id="{E7C8EC27-7696-421D-A7CE-6D07B78FD3A3}"/>
              </a:ext>
            </a:extLst>
          </p:cNvPr>
          <p:cNvSpPr txBox="1"/>
          <p:nvPr/>
        </p:nvSpPr>
        <p:spPr>
          <a:xfrm>
            <a:off x="9341904" y="1330863"/>
            <a:ext cx="2255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Ajuste da proposta orçamentária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3CEE6C6-0F00-4CD1-B07D-5F029C9D29BB}"/>
              </a:ext>
            </a:extLst>
          </p:cNvPr>
          <p:cNvSpPr/>
          <p:nvPr/>
        </p:nvSpPr>
        <p:spPr>
          <a:xfrm>
            <a:off x="1276765" y="1018709"/>
            <a:ext cx="411982" cy="36933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8515EC55-D54B-46C1-9467-A7E22D529DAD}"/>
              </a:ext>
            </a:extLst>
          </p:cNvPr>
          <p:cNvSpPr/>
          <p:nvPr/>
        </p:nvSpPr>
        <p:spPr>
          <a:xfrm>
            <a:off x="4193146" y="1034598"/>
            <a:ext cx="411982" cy="36933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DA6F208B-5716-451F-985B-C57B9AF2E295}"/>
              </a:ext>
            </a:extLst>
          </p:cNvPr>
          <p:cNvSpPr/>
          <p:nvPr/>
        </p:nvSpPr>
        <p:spPr>
          <a:xfrm>
            <a:off x="7225102" y="1016213"/>
            <a:ext cx="411982" cy="36933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D5FEC4F3-52D7-457A-8DD0-0F56F2E4CC41}"/>
              </a:ext>
            </a:extLst>
          </p:cNvPr>
          <p:cNvSpPr/>
          <p:nvPr/>
        </p:nvSpPr>
        <p:spPr>
          <a:xfrm>
            <a:off x="10156313" y="1034598"/>
            <a:ext cx="411982" cy="36933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016ABF61-164E-41A6-AF37-6E2ECBD3B3C3}"/>
              </a:ext>
            </a:extLst>
          </p:cNvPr>
          <p:cNvSpPr txBox="1"/>
          <p:nvPr/>
        </p:nvSpPr>
        <p:spPr>
          <a:xfrm>
            <a:off x="3545531" y="2860449"/>
            <a:ext cx="639891" cy="355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 </a:t>
            </a:r>
            <a:r>
              <a:rPr kumimoji="0" lang="pt-BR" sz="105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SubUO</a:t>
            </a:r>
            <a:endParaRPr kumimoji="0" lang="pt-B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Conector de Seta Reta 74">
            <a:extLst>
              <a:ext uri="{FF2B5EF4-FFF2-40B4-BE49-F238E27FC236}">
                <a16:creationId xmlns:a16="http://schemas.microsoft.com/office/drawing/2014/main" id="{96763F30-BBCE-4695-867F-F5637AEFBD8E}"/>
              </a:ext>
            </a:extLst>
          </p:cNvPr>
          <p:cNvCxnSpPr>
            <a:cxnSpLocks/>
            <a:stCxn id="65" idx="3"/>
            <a:endCxn id="163" idx="1"/>
          </p:cNvCxnSpPr>
          <p:nvPr/>
        </p:nvCxnSpPr>
        <p:spPr>
          <a:xfrm>
            <a:off x="4185422" y="3038108"/>
            <a:ext cx="168006" cy="3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FA99DD49-8793-4FB0-9399-DBC04AE81686}"/>
              </a:ext>
            </a:extLst>
          </p:cNvPr>
          <p:cNvSpPr txBox="1"/>
          <p:nvPr/>
        </p:nvSpPr>
        <p:spPr>
          <a:xfrm>
            <a:off x="7970862" y="2876727"/>
            <a:ext cx="506504" cy="335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150  </a:t>
            </a:r>
            <a:r>
              <a:rPr kumimoji="0" lang="pt-BR" sz="105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</a:t>
            </a:r>
            <a:endParaRPr kumimoji="0" lang="pt-BR" sz="10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2" name="Conector de Seta Reta 81">
            <a:extLst>
              <a:ext uri="{FF2B5EF4-FFF2-40B4-BE49-F238E27FC236}">
                <a16:creationId xmlns:a16="http://schemas.microsoft.com/office/drawing/2014/main" id="{870D6C5A-057F-4F93-A344-DAB401EE5246}"/>
              </a:ext>
            </a:extLst>
          </p:cNvPr>
          <p:cNvCxnSpPr>
            <a:cxnSpLocks/>
            <a:stCxn id="165" idx="3"/>
            <a:endCxn id="81" idx="1"/>
          </p:cNvCxnSpPr>
          <p:nvPr/>
        </p:nvCxnSpPr>
        <p:spPr>
          <a:xfrm>
            <a:off x="7032986" y="3034733"/>
            <a:ext cx="937876" cy="9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Retângulo: Cantos Arredondados 83">
            <a:extLst>
              <a:ext uri="{FF2B5EF4-FFF2-40B4-BE49-F238E27FC236}">
                <a16:creationId xmlns:a16="http://schemas.microsoft.com/office/drawing/2014/main" id="{4A1DB4BB-1EF0-4899-A9D4-671AE9F158E7}"/>
              </a:ext>
            </a:extLst>
          </p:cNvPr>
          <p:cNvSpPr/>
          <p:nvPr/>
        </p:nvSpPr>
        <p:spPr>
          <a:xfrm>
            <a:off x="3489905" y="1830304"/>
            <a:ext cx="1816988" cy="2631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26/</a:t>
            </a:r>
            <a:r>
              <a:rPr kumimoji="0" lang="pt-BR" sz="1400" b="1" i="0" u="none" strike="noStrike" kern="1200" cap="none" spc="0" normalizeH="0" baseline="0" noProof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</a:t>
            </a: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12/</a:t>
            </a:r>
            <a:r>
              <a:rPr kumimoji="0" lang="pt-BR" sz="1400" b="1" i="0" u="none" strike="noStrike" kern="1200" cap="none" spc="0" normalizeH="0" baseline="0" noProof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</a:t>
            </a:r>
            <a:endParaRPr kumimoji="0" lang="pt-BR" sz="14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tângulo: Cantos Arredondados 84">
            <a:extLst>
              <a:ext uri="{FF2B5EF4-FFF2-40B4-BE49-F238E27FC236}">
                <a16:creationId xmlns:a16="http://schemas.microsoft.com/office/drawing/2014/main" id="{633EC7DC-7B61-4F2F-8395-98F279BC42ED}"/>
              </a:ext>
            </a:extLst>
          </p:cNvPr>
          <p:cNvSpPr/>
          <p:nvPr/>
        </p:nvSpPr>
        <p:spPr>
          <a:xfrm>
            <a:off x="9453810" y="1816289"/>
            <a:ext cx="1816988" cy="2631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9 a 11/</a:t>
            </a:r>
            <a:r>
              <a:rPr kumimoji="0" lang="pt-BR" sz="1400" b="1" i="0" u="none" strike="noStrike" kern="1200" cap="none" spc="0" normalizeH="0" baseline="0" noProof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ago</a:t>
            </a:r>
            <a:endParaRPr kumimoji="0" lang="pt-BR" sz="14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6" name="Conector: Angulado 55">
            <a:extLst>
              <a:ext uri="{FF2B5EF4-FFF2-40B4-BE49-F238E27FC236}">
                <a16:creationId xmlns:a16="http://schemas.microsoft.com/office/drawing/2014/main" id="{B963779C-D9A7-441E-8D30-223033BCF3B8}"/>
              </a:ext>
            </a:extLst>
          </p:cNvPr>
          <p:cNvCxnSpPr>
            <a:cxnSpLocks/>
            <a:stCxn id="36" idx="3"/>
            <a:endCxn id="32" idx="1"/>
          </p:cNvCxnSpPr>
          <p:nvPr/>
        </p:nvCxnSpPr>
        <p:spPr>
          <a:xfrm flipV="1">
            <a:off x="3080172" y="2478526"/>
            <a:ext cx="383378" cy="61804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CaixaDeTexto 118">
            <a:extLst>
              <a:ext uri="{FF2B5EF4-FFF2-40B4-BE49-F238E27FC236}">
                <a16:creationId xmlns:a16="http://schemas.microsoft.com/office/drawing/2014/main" id="{6EE36F60-0852-499A-9EB1-477E19C6B3EC}"/>
              </a:ext>
            </a:extLst>
          </p:cNvPr>
          <p:cNvSpPr txBox="1"/>
          <p:nvPr/>
        </p:nvSpPr>
        <p:spPr>
          <a:xfrm>
            <a:off x="10178151" y="2872029"/>
            <a:ext cx="578511" cy="338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3000  OC</a:t>
            </a:r>
          </a:p>
        </p:txBody>
      </p:sp>
      <p:sp>
        <p:nvSpPr>
          <p:cNvPr id="159" name="Retângulo: Cantos Arredondados 158">
            <a:extLst>
              <a:ext uri="{FF2B5EF4-FFF2-40B4-BE49-F238E27FC236}">
                <a16:creationId xmlns:a16="http://schemas.microsoft.com/office/drawing/2014/main" id="{7F972806-712B-4C2C-9EAE-AC439FD14180}"/>
              </a:ext>
            </a:extLst>
          </p:cNvPr>
          <p:cNvSpPr/>
          <p:nvPr/>
        </p:nvSpPr>
        <p:spPr>
          <a:xfrm>
            <a:off x="511897" y="1831410"/>
            <a:ext cx="1816988" cy="2631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17/</a:t>
            </a:r>
            <a:r>
              <a:rPr kumimoji="0" lang="pt-BR" sz="1400" b="1" i="0" u="none" strike="noStrike" kern="1200" cap="none" spc="0" normalizeH="0" baseline="0" noProof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abr</a:t>
            </a: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23/</a:t>
            </a:r>
            <a:r>
              <a:rPr kumimoji="0" lang="pt-BR" sz="1400" b="1" i="0" u="none" strike="noStrike" kern="1200" cap="none" spc="0" normalizeH="0" baseline="0" noProof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</a:t>
            </a:r>
            <a:endParaRPr kumimoji="0" lang="pt-BR" sz="14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Retângulo: Cantos Arredondados 159">
            <a:extLst>
              <a:ext uri="{FF2B5EF4-FFF2-40B4-BE49-F238E27FC236}">
                <a16:creationId xmlns:a16="http://schemas.microsoft.com/office/drawing/2014/main" id="{3F1E6B37-003C-48A5-BB31-1642713546F8}"/>
              </a:ext>
            </a:extLst>
          </p:cNvPr>
          <p:cNvSpPr/>
          <p:nvPr/>
        </p:nvSpPr>
        <p:spPr>
          <a:xfrm>
            <a:off x="6516318" y="1838559"/>
            <a:ext cx="1816988" cy="2631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13 a 28/</a:t>
            </a:r>
            <a:r>
              <a:rPr kumimoji="0" lang="pt-BR" sz="1400" b="1" i="0" u="none" strike="noStrike" kern="1200" cap="none" spc="0" normalizeH="0" baseline="0" noProof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</a:t>
            </a:r>
            <a:endParaRPr kumimoji="0" lang="pt-BR" sz="14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22D54961-5458-DB8E-CF1A-E5D64C3E3FDD}"/>
              </a:ext>
            </a:extLst>
          </p:cNvPr>
          <p:cNvCxnSpPr>
            <a:cxnSpLocks/>
            <a:stCxn id="81" idx="3"/>
            <a:endCxn id="119" idx="1"/>
          </p:cNvCxnSpPr>
          <p:nvPr/>
        </p:nvCxnSpPr>
        <p:spPr>
          <a:xfrm flipV="1">
            <a:off x="8477366" y="3041229"/>
            <a:ext cx="1700785" cy="3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AB6F9E0B-DB6F-C0F9-84C4-7A1940FDEFE3}"/>
              </a:ext>
            </a:extLst>
          </p:cNvPr>
          <p:cNvSpPr/>
          <p:nvPr/>
        </p:nvSpPr>
        <p:spPr>
          <a:xfrm>
            <a:off x="3190426" y="966338"/>
            <a:ext cx="2642839" cy="43770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3DD81C29-2B47-0737-554E-4063FA475DAC}"/>
              </a:ext>
            </a:extLst>
          </p:cNvPr>
          <p:cNvSpPr/>
          <p:nvPr/>
        </p:nvSpPr>
        <p:spPr>
          <a:xfrm>
            <a:off x="4103261" y="5123506"/>
            <a:ext cx="8088739" cy="171414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BC56D4F-17E9-A0C1-E29E-A7BB56B3B406}"/>
              </a:ext>
            </a:extLst>
          </p:cNvPr>
          <p:cNvSpPr txBox="1"/>
          <p:nvPr/>
        </p:nvSpPr>
        <p:spPr>
          <a:xfrm>
            <a:off x="6056495" y="5586227"/>
            <a:ext cx="2572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/>
              <a:t>Parâmetros/</a:t>
            </a:r>
          </a:p>
          <a:p>
            <a:pPr algn="ctr"/>
            <a:r>
              <a:rPr lang="pt-BR"/>
              <a:t>Referenciais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8FE2247-A356-CDB4-A7AB-BA9B1A83A1F2}"/>
              </a:ext>
            </a:extLst>
          </p:cNvPr>
          <p:cNvSpPr txBox="1"/>
          <p:nvPr/>
        </p:nvSpPr>
        <p:spPr>
          <a:xfrm>
            <a:off x="8404696" y="5532430"/>
            <a:ext cx="3793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/>
              <a:t>Captação da Proposta Quantitativa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D956252-2179-3EA4-2366-A2D762FF0FFB}"/>
              </a:ext>
            </a:extLst>
          </p:cNvPr>
          <p:cNvSpPr/>
          <p:nvPr/>
        </p:nvSpPr>
        <p:spPr>
          <a:xfrm>
            <a:off x="6895434" y="5215532"/>
            <a:ext cx="411982" cy="36933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1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B653CBF-5625-039A-0BDA-9A59CB55543C}"/>
              </a:ext>
            </a:extLst>
          </p:cNvPr>
          <p:cNvSpPr/>
          <p:nvPr/>
        </p:nvSpPr>
        <p:spPr>
          <a:xfrm>
            <a:off x="9881871" y="5207895"/>
            <a:ext cx="411982" cy="36933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2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956F238-5D69-FA2C-A6D1-8B1153AEC484}"/>
              </a:ext>
            </a:extLst>
          </p:cNvPr>
          <p:cNvSpPr/>
          <p:nvPr/>
        </p:nvSpPr>
        <p:spPr>
          <a:xfrm>
            <a:off x="3190426" y="5582186"/>
            <a:ext cx="292879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accent6"/>
                </a:solidFill>
              </a:rPr>
              <a:t>Poderes Legislativo e Judiciário, MPU e DPU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437F7D1F-49C1-BEF7-AE5A-A80FB9E5D323}"/>
              </a:ext>
            </a:extLst>
          </p:cNvPr>
          <p:cNvSpPr/>
          <p:nvPr/>
        </p:nvSpPr>
        <p:spPr>
          <a:xfrm>
            <a:off x="6319075" y="6235388"/>
            <a:ext cx="1816988" cy="44845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accent5"/>
                </a:solidFill>
              </a:rPr>
              <a:t>18/</a:t>
            </a:r>
            <a:r>
              <a:rPr lang="pt-BR" sz="1400" b="1" err="1">
                <a:solidFill>
                  <a:schemeClr val="accent5"/>
                </a:solidFill>
              </a:rPr>
              <a:t>jul</a:t>
            </a:r>
            <a:endParaRPr lang="pt-BR" sz="1400" b="1">
              <a:solidFill>
                <a:schemeClr val="accent5"/>
              </a:solidFill>
            </a:endParaRP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A83EEF04-922A-061A-60F0-BA798CDA33A3}"/>
              </a:ext>
            </a:extLst>
          </p:cNvPr>
          <p:cNvSpPr/>
          <p:nvPr/>
        </p:nvSpPr>
        <p:spPr>
          <a:xfrm>
            <a:off x="9419043" y="6148231"/>
            <a:ext cx="1816988" cy="44845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accent5"/>
                </a:solidFill>
              </a:rPr>
              <a:t>de 18/</a:t>
            </a:r>
            <a:r>
              <a:rPr lang="pt-BR" sz="1400" b="1" err="1">
                <a:solidFill>
                  <a:schemeClr val="accent5"/>
                </a:solidFill>
              </a:rPr>
              <a:t>jul</a:t>
            </a:r>
            <a:r>
              <a:rPr lang="pt-BR" sz="1400" b="1">
                <a:solidFill>
                  <a:schemeClr val="accent5"/>
                </a:solidFill>
              </a:rPr>
              <a:t> a 11/</a:t>
            </a:r>
            <a:r>
              <a:rPr lang="pt-BR" sz="1400" b="1" err="1">
                <a:solidFill>
                  <a:schemeClr val="accent5"/>
                </a:solidFill>
              </a:rPr>
              <a:t>ago</a:t>
            </a:r>
            <a:endParaRPr lang="pt-BR" sz="1400" b="1">
              <a:solidFill>
                <a:schemeClr val="accent5"/>
              </a:solidFill>
            </a:endParaRP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85B42BA2-EE4D-29D7-8988-6A9DFAD73AB8}"/>
              </a:ext>
            </a:extLst>
          </p:cNvPr>
          <p:cNvCxnSpPr>
            <a:cxnSpLocks/>
            <a:stCxn id="40" idx="2"/>
            <a:endCxn id="36" idx="0"/>
          </p:cNvCxnSpPr>
          <p:nvPr/>
        </p:nvCxnSpPr>
        <p:spPr>
          <a:xfrm flipH="1">
            <a:off x="1645831" y="2596889"/>
            <a:ext cx="3990" cy="2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06531FA7-263C-8E9E-8C45-2C88FFA232E9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7498593" y="2783422"/>
            <a:ext cx="12652" cy="607594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5080B90F-3ECB-73AE-1BA1-2964D8A75309}"/>
              </a:ext>
            </a:extLst>
          </p:cNvPr>
          <p:cNvCxnSpPr>
            <a:cxnSpLocks/>
            <a:stCxn id="26" idx="3"/>
            <a:endCxn id="24" idx="1"/>
          </p:cNvCxnSpPr>
          <p:nvPr/>
        </p:nvCxnSpPr>
        <p:spPr>
          <a:xfrm flipV="1">
            <a:off x="8927604" y="2462881"/>
            <a:ext cx="361200" cy="1212395"/>
          </a:xfrm>
          <a:prstGeom prst="bentConnector3">
            <a:avLst>
              <a:gd name="adj1" fmla="val 50000"/>
            </a:avLst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965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50F9E45-2DD5-2B97-3132-0C8F6C2BAA7B}"/>
              </a:ext>
            </a:extLst>
          </p:cNvPr>
          <p:cNvSpPr/>
          <p:nvPr/>
        </p:nvSpPr>
        <p:spPr>
          <a:xfrm>
            <a:off x="0" y="1662545"/>
            <a:ext cx="12192000" cy="4559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2" name="Seta: para a Direita 631">
            <a:extLst>
              <a:ext uri="{FF2B5EF4-FFF2-40B4-BE49-F238E27FC236}">
                <a16:creationId xmlns:a16="http://schemas.microsoft.com/office/drawing/2014/main" id="{03D182E9-0336-4414-846E-67CF0B0B7E2B}"/>
              </a:ext>
            </a:extLst>
          </p:cNvPr>
          <p:cNvSpPr/>
          <p:nvPr/>
        </p:nvSpPr>
        <p:spPr>
          <a:xfrm>
            <a:off x="0" y="1629612"/>
            <a:ext cx="12192000" cy="1866601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3E61B9D-A916-470D-876A-627D37CFB1B9}"/>
              </a:ext>
            </a:extLst>
          </p:cNvPr>
          <p:cNvSpPr txBox="1">
            <a:spLocks/>
          </p:cNvSpPr>
          <p:nvPr/>
        </p:nvSpPr>
        <p:spPr bwMode="auto">
          <a:xfrm>
            <a:off x="479376" y="192383"/>
            <a:ext cx="10874424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pt-BR" sz="32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Bold" panose="00000800000000000000" pitchFamily="2" charset="0"/>
                <a:ea typeface="+mn-ea"/>
                <a:cs typeface="Calibri"/>
              </a:rPr>
              <a:t>Elaboração do PLOA: Etapas da Consolidação e Formalização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881D83C-3909-4D9C-AC3E-430C57C4C680}"/>
              </a:ext>
            </a:extLst>
          </p:cNvPr>
          <p:cNvSpPr txBox="1"/>
          <p:nvPr/>
        </p:nvSpPr>
        <p:spPr>
          <a:xfrm>
            <a:off x="167898" y="2782178"/>
            <a:ext cx="2236211" cy="90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Ajustes gerais (</a:t>
            </a:r>
            <a:r>
              <a:rPr kumimoji="0" lang="pt-BR" sz="1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fonteamento</a:t>
            </a: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regras fiscais) da proposta recebida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554A709-104C-480D-8986-6E9430F5B425}"/>
              </a:ext>
            </a:extLst>
          </p:cNvPr>
          <p:cNvSpPr txBox="1"/>
          <p:nvPr/>
        </p:nvSpPr>
        <p:spPr>
          <a:xfrm>
            <a:off x="2686093" y="2782178"/>
            <a:ext cx="3132950" cy="900000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Consolidação da Proposta, conferência dos volumes e informações adicionais sobre o projeto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1AFB4FBB-AE38-482D-8D91-5F7E039164A3}"/>
              </a:ext>
            </a:extLst>
          </p:cNvPr>
          <p:cNvSpPr txBox="1"/>
          <p:nvPr/>
        </p:nvSpPr>
        <p:spPr>
          <a:xfrm>
            <a:off x="6177662" y="2782178"/>
            <a:ext cx="2534141" cy="900000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Formalização da Proposta no PLOA e preenchimento de informações sobre o projeto</a:t>
            </a:r>
          </a:p>
        </p:txBody>
      </p:sp>
      <p:sp>
        <p:nvSpPr>
          <p:cNvPr id="163" name="CaixaDeTexto 162">
            <a:extLst>
              <a:ext uri="{FF2B5EF4-FFF2-40B4-BE49-F238E27FC236}">
                <a16:creationId xmlns:a16="http://schemas.microsoft.com/office/drawing/2014/main" id="{3D4C4C7D-5080-4C7E-A42F-C8DAAE1FA69C}"/>
              </a:ext>
            </a:extLst>
          </p:cNvPr>
          <p:cNvSpPr txBox="1"/>
          <p:nvPr/>
        </p:nvSpPr>
        <p:spPr>
          <a:xfrm>
            <a:off x="3083911" y="3734667"/>
            <a:ext cx="807589" cy="3222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3000   OC</a:t>
            </a:r>
          </a:p>
        </p:txBody>
      </p:sp>
      <p:cxnSp>
        <p:nvCxnSpPr>
          <p:cNvPr id="171" name="Conector de Seta Reta 170">
            <a:extLst>
              <a:ext uri="{FF2B5EF4-FFF2-40B4-BE49-F238E27FC236}">
                <a16:creationId xmlns:a16="http://schemas.microsoft.com/office/drawing/2014/main" id="{13C80767-DCC8-41FD-A365-F41C67A5B5FE}"/>
              </a:ext>
            </a:extLst>
          </p:cNvPr>
          <p:cNvCxnSpPr>
            <a:cxnSpLocks/>
            <a:stCxn id="163" idx="3"/>
            <a:endCxn id="63" idx="1"/>
          </p:cNvCxnSpPr>
          <p:nvPr/>
        </p:nvCxnSpPr>
        <p:spPr>
          <a:xfrm>
            <a:off x="3891500" y="3895794"/>
            <a:ext cx="199894" cy="5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7" name="CaixaDeTexto 626">
            <a:extLst>
              <a:ext uri="{FF2B5EF4-FFF2-40B4-BE49-F238E27FC236}">
                <a16:creationId xmlns:a16="http://schemas.microsoft.com/office/drawing/2014/main" id="{76285FCE-DB09-4076-9FA6-98ACF669D5F6}"/>
              </a:ext>
            </a:extLst>
          </p:cNvPr>
          <p:cNvSpPr txBox="1"/>
          <p:nvPr/>
        </p:nvSpPr>
        <p:spPr>
          <a:xfrm>
            <a:off x="161418" y="2098090"/>
            <a:ext cx="199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Ajustes para Consolidação</a:t>
            </a:r>
          </a:p>
        </p:txBody>
      </p:sp>
      <p:sp>
        <p:nvSpPr>
          <p:cNvPr id="628" name="CaixaDeTexto 627">
            <a:extLst>
              <a:ext uri="{FF2B5EF4-FFF2-40B4-BE49-F238E27FC236}">
                <a16:creationId xmlns:a16="http://schemas.microsoft.com/office/drawing/2014/main" id="{28D4CECD-7258-4C56-AF91-425E676B3CEE}"/>
              </a:ext>
            </a:extLst>
          </p:cNvPr>
          <p:cNvSpPr txBox="1"/>
          <p:nvPr/>
        </p:nvSpPr>
        <p:spPr>
          <a:xfrm>
            <a:off x="2749242" y="2172138"/>
            <a:ext cx="3044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Consolidação e Conferências</a:t>
            </a:r>
          </a:p>
        </p:txBody>
      </p:sp>
      <p:sp>
        <p:nvSpPr>
          <p:cNvPr id="629" name="CaixaDeTexto 628">
            <a:extLst>
              <a:ext uri="{FF2B5EF4-FFF2-40B4-BE49-F238E27FC236}">
                <a16:creationId xmlns:a16="http://schemas.microsoft.com/office/drawing/2014/main" id="{12EF9D15-F0AF-492B-8B6F-9EDF5CFCF875}"/>
              </a:ext>
            </a:extLst>
          </p:cNvPr>
          <p:cNvSpPr txBox="1"/>
          <p:nvPr/>
        </p:nvSpPr>
        <p:spPr>
          <a:xfrm>
            <a:off x="5947302" y="2166154"/>
            <a:ext cx="2902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Formalização</a:t>
            </a:r>
          </a:p>
        </p:txBody>
      </p:sp>
      <p:sp>
        <p:nvSpPr>
          <p:cNvPr id="630" name="CaixaDeTexto 629">
            <a:extLst>
              <a:ext uri="{FF2B5EF4-FFF2-40B4-BE49-F238E27FC236}">
                <a16:creationId xmlns:a16="http://schemas.microsoft.com/office/drawing/2014/main" id="{E7C8EC27-7696-421D-A7CE-6D07B78FD3A3}"/>
              </a:ext>
            </a:extLst>
          </p:cNvPr>
          <p:cNvSpPr txBox="1"/>
          <p:nvPr/>
        </p:nvSpPr>
        <p:spPr>
          <a:xfrm>
            <a:off x="8711803" y="2148045"/>
            <a:ext cx="282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Envio do PLOA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3CEE6C6-0F00-4CD1-B07D-5F029C9D29BB}"/>
              </a:ext>
            </a:extLst>
          </p:cNvPr>
          <p:cNvSpPr/>
          <p:nvPr/>
        </p:nvSpPr>
        <p:spPr>
          <a:xfrm>
            <a:off x="1000357" y="1727395"/>
            <a:ext cx="411982" cy="36933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8515EC55-D54B-46C1-9467-A7E22D529DAD}"/>
              </a:ext>
            </a:extLst>
          </p:cNvPr>
          <p:cNvSpPr/>
          <p:nvPr/>
        </p:nvSpPr>
        <p:spPr>
          <a:xfrm>
            <a:off x="4012289" y="1745780"/>
            <a:ext cx="411982" cy="36933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DA6F208B-5716-451F-985B-C57B9AF2E295}"/>
              </a:ext>
            </a:extLst>
          </p:cNvPr>
          <p:cNvSpPr/>
          <p:nvPr/>
        </p:nvSpPr>
        <p:spPr>
          <a:xfrm>
            <a:off x="7192581" y="1727395"/>
            <a:ext cx="411982" cy="36933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D5FEC4F3-52D7-457A-8DD0-0F56F2E4CC41}"/>
              </a:ext>
            </a:extLst>
          </p:cNvPr>
          <p:cNvSpPr/>
          <p:nvPr/>
        </p:nvSpPr>
        <p:spPr>
          <a:xfrm>
            <a:off x="9917801" y="1745780"/>
            <a:ext cx="411982" cy="36933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FCD39615-0736-4EB1-89ED-8F902DACFE89}"/>
              </a:ext>
            </a:extLst>
          </p:cNvPr>
          <p:cNvSpPr txBox="1"/>
          <p:nvPr/>
        </p:nvSpPr>
        <p:spPr>
          <a:xfrm>
            <a:off x="460018" y="3734667"/>
            <a:ext cx="1585679" cy="315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3000 – OC - SOF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4A6C9AEF-D460-49F6-974A-2BBE9B2D12D8}"/>
              </a:ext>
            </a:extLst>
          </p:cNvPr>
          <p:cNvSpPr txBox="1"/>
          <p:nvPr/>
        </p:nvSpPr>
        <p:spPr>
          <a:xfrm>
            <a:off x="4091394" y="3740104"/>
            <a:ext cx="807589" cy="3222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4000 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Consol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A05FFE9F-6CB3-4CBE-AB99-E0E1819086EB}"/>
              </a:ext>
            </a:extLst>
          </p:cNvPr>
          <p:cNvSpPr txBox="1"/>
          <p:nvPr/>
        </p:nvSpPr>
        <p:spPr>
          <a:xfrm>
            <a:off x="9070422" y="2782178"/>
            <a:ext cx="2534141" cy="900000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Envio do PLOA para instâncias Superiores e Congresso Nacional</a:t>
            </a: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8E9F690B-CFEE-48B0-A536-B602419CDDB1}"/>
              </a:ext>
            </a:extLst>
          </p:cNvPr>
          <p:cNvSpPr txBox="1"/>
          <p:nvPr/>
        </p:nvSpPr>
        <p:spPr>
          <a:xfrm>
            <a:off x="9877380" y="3714028"/>
            <a:ext cx="758168" cy="335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5000    PL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8229759-FA4D-4E58-BAC4-FB7AECBA052A}"/>
              </a:ext>
            </a:extLst>
          </p:cNvPr>
          <p:cNvSpPr txBox="1"/>
          <p:nvPr/>
        </p:nvSpPr>
        <p:spPr>
          <a:xfrm>
            <a:off x="6462708" y="3727439"/>
            <a:ext cx="807589" cy="3222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4000  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Consol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6F4D8DB8-2718-4386-A10C-6DC97DA9B764}"/>
              </a:ext>
            </a:extLst>
          </p:cNvPr>
          <p:cNvCxnSpPr>
            <a:cxnSpLocks/>
            <a:stCxn id="35" idx="3"/>
            <a:endCxn id="37" idx="1"/>
          </p:cNvCxnSpPr>
          <p:nvPr/>
        </p:nvCxnSpPr>
        <p:spPr>
          <a:xfrm>
            <a:off x="7270297" y="3888566"/>
            <a:ext cx="199894" cy="5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58FA4E3D-2379-432C-A3C8-E3C32076C3F2}"/>
              </a:ext>
            </a:extLst>
          </p:cNvPr>
          <p:cNvSpPr txBox="1"/>
          <p:nvPr/>
        </p:nvSpPr>
        <p:spPr>
          <a:xfrm>
            <a:off x="7470191" y="3732876"/>
            <a:ext cx="807589" cy="3222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5000    PL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E34B5E96-26AF-C2C6-AA0D-B103680275DD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2404109" y="3232178"/>
            <a:ext cx="281984" cy="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469CAC10-FB56-801F-272B-5F95F740834D}"/>
              </a:ext>
            </a:extLst>
          </p:cNvPr>
          <p:cNvCxnSpPr>
            <a:cxnSpLocks/>
          </p:cNvCxnSpPr>
          <p:nvPr/>
        </p:nvCxnSpPr>
        <p:spPr>
          <a:xfrm>
            <a:off x="5804043" y="3232178"/>
            <a:ext cx="3736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09B124DF-22F3-2A69-5E40-251FF8F00B6D}"/>
              </a:ext>
            </a:extLst>
          </p:cNvPr>
          <p:cNvCxnSpPr>
            <a:cxnSpLocks/>
          </p:cNvCxnSpPr>
          <p:nvPr/>
        </p:nvCxnSpPr>
        <p:spPr>
          <a:xfrm>
            <a:off x="8692949" y="3232533"/>
            <a:ext cx="3736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032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298A30C-FAD5-6743-8B60-A981A2CB4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45" y="1300718"/>
            <a:ext cx="10229949" cy="4921957"/>
          </a:xfrm>
          <a:prstGeom prst="rect">
            <a:avLst/>
          </a:prstGeom>
        </p:spPr>
      </p:pic>
      <p:sp>
        <p:nvSpPr>
          <p:cNvPr id="3" name="Google Shape;235;p29">
            <a:extLst>
              <a:ext uri="{FF2B5EF4-FFF2-40B4-BE49-F238E27FC236}">
                <a16:creationId xmlns:a16="http://schemas.microsoft.com/office/drawing/2014/main" id="{3A4DE5DE-9659-4E79-AB9C-6328CB63FABC}"/>
              </a:ext>
            </a:extLst>
          </p:cNvPr>
          <p:cNvSpPr/>
          <p:nvPr/>
        </p:nvSpPr>
        <p:spPr>
          <a:xfrm>
            <a:off x="653515" y="0"/>
            <a:ext cx="11334179" cy="80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t" anchorCtr="0">
            <a:noAutofit/>
          </a:bodyPr>
          <a:lstStyle/>
          <a:p>
            <a:r>
              <a:rPr lang="pt-BR" sz="36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Bold" panose="00000800000000000000" pitchFamily="2" charset="0"/>
                <a:cs typeface="Calibri"/>
                <a:sym typeface="Calibri"/>
              </a:rPr>
              <a:t>Cronograma Geral do PLOA-2024</a:t>
            </a:r>
            <a:endParaRPr lang="pt-BR" sz="3600">
              <a:solidFill>
                <a:schemeClr val="tx1">
                  <a:lumMod val="75000"/>
                  <a:lumOff val="25000"/>
                </a:schemeClr>
              </a:solidFill>
              <a:latin typeface="Montserrat Bold" panose="00000800000000000000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2845862-ACFB-4861-BC4C-C00C351D03DB}"/>
              </a:ext>
            </a:extLst>
          </p:cNvPr>
          <p:cNvSpPr txBox="1"/>
          <p:nvPr/>
        </p:nvSpPr>
        <p:spPr>
          <a:xfrm>
            <a:off x="653515" y="744299"/>
            <a:ext cx="11396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Light" panose="00000400000000000000" pitchFamily="2" charset="0"/>
              </a:rPr>
              <a:t>Conforme </a:t>
            </a:r>
            <a:r>
              <a:rPr kumimoji="0" lang="pt-BR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Light" panose="00000400000000000000" pitchFamily="2" charset="0"/>
                <a:hlinkClick r:id="rId3"/>
              </a:rPr>
              <a:t>Portaria SOF/MPO nº 57, de 17 de março de 2023</a:t>
            </a:r>
            <a:endParaRPr kumimoji="0" lang="pt-BR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ontserrat Light" panose="00000400000000000000" pitchFamily="2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68E73E1-872B-B320-6632-2FB6D696AEA1}"/>
              </a:ext>
            </a:extLst>
          </p:cNvPr>
          <p:cNvSpPr/>
          <p:nvPr/>
        </p:nvSpPr>
        <p:spPr>
          <a:xfrm>
            <a:off x="1856508" y="2147145"/>
            <a:ext cx="5967739" cy="2378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861F47E-FE22-9D67-80A9-D6F6435CACED}"/>
              </a:ext>
            </a:extLst>
          </p:cNvPr>
          <p:cNvSpPr/>
          <p:nvPr/>
        </p:nvSpPr>
        <p:spPr>
          <a:xfrm>
            <a:off x="1837653" y="3628150"/>
            <a:ext cx="5986594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D22E3A8-6654-FF87-0BF5-775CB4A29D93}"/>
              </a:ext>
            </a:extLst>
          </p:cNvPr>
          <p:cNvSpPr/>
          <p:nvPr/>
        </p:nvSpPr>
        <p:spPr>
          <a:xfrm>
            <a:off x="1847081" y="4754158"/>
            <a:ext cx="5977166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855908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a JE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EO/CTGOF - 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 - Apresentação CTGOF - JEO (Fonte Montserrat).potx" id="{F42F7B1E-2181-49C4-ABAD-4FEC72919DE1}" vid="{E58B3728-1493-4FDA-AC74-A4C5A77240B1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3549</Words>
  <Application>Microsoft Office PowerPoint</Application>
  <PresentationFormat>Widescreen</PresentationFormat>
  <Paragraphs>318</Paragraphs>
  <Slides>31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40" baseType="lpstr">
      <vt:lpstr>Arial</vt:lpstr>
      <vt:lpstr>Arial,Sans-Serif</vt:lpstr>
      <vt:lpstr>Calibri</vt:lpstr>
      <vt:lpstr>Montserrat</vt:lpstr>
      <vt:lpstr>Montserrat Bold</vt:lpstr>
      <vt:lpstr>Montserrat Light</vt:lpstr>
      <vt:lpstr>Wingdings</vt:lpstr>
      <vt:lpstr>Wingdings,Sans-Serif</vt:lpstr>
      <vt:lpstr>2_Tema da JEO</vt:lpstr>
      <vt:lpstr>Apresentação do PowerPoint</vt:lpstr>
      <vt:lpstr>Apresentação do PowerPoint</vt:lpstr>
      <vt:lpstr>Apresentação do PowerPoint</vt:lpstr>
      <vt:lpstr>ALINHAMENTO GERAL DO PROCESSO DE ELABORAÇÃO DO PLOA 2024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FASE QUALITATIVA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PONTOS DE ATENÇÃO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Agendas Transversais e Multissetoriais</vt:lpstr>
      <vt:lpstr>Agendas Transversais e Multissetoriais</vt:lpstr>
      <vt:lpstr>Investimentos Plurianuais </vt:lpstr>
      <vt:lpstr>Materiais de referência e suporte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2023-05-15T21:08:18Z</dcterms:created>
  <dcterms:modified xsi:type="dcterms:W3CDTF">2023-05-15T21:08:28Z</dcterms:modified>
</cp:coreProperties>
</file>