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9"/>
  </p:notesMasterIdLst>
  <p:handoutMasterIdLst>
    <p:handoutMasterId r:id="rId20"/>
  </p:handoutMasterIdLst>
  <p:sldIdLst>
    <p:sldId id="374" r:id="rId2"/>
    <p:sldId id="378" r:id="rId3"/>
    <p:sldId id="381" r:id="rId4"/>
    <p:sldId id="386" r:id="rId5"/>
    <p:sldId id="396" r:id="rId6"/>
    <p:sldId id="380" r:id="rId7"/>
    <p:sldId id="383" r:id="rId8"/>
    <p:sldId id="384" r:id="rId9"/>
    <p:sldId id="385" r:id="rId10"/>
    <p:sldId id="400" r:id="rId11"/>
    <p:sldId id="379" r:id="rId12"/>
    <p:sldId id="389" r:id="rId13"/>
    <p:sldId id="387" r:id="rId14"/>
    <p:sldId id="388" r:id="rId15"/>
    <p:sldId id="390" r:id="rId16"/>
    <p:sldId id="391" r:id="rId17"/>
    <p:sldId id="392" r:id="rId18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46"/>
    <a:srgbClr val="011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9" autoAdjust="0"/>
    <p:restoredTop sz="74474" autoAdjust="0"/>
  </p:normalViewPr>
  <p:slideViewPr>
    <p:cSldViewPr snapToGrid="0">
      <p:cViewPr varScale="1">
        <p:scale>
          <a:sx n="80" d="100"/>
          <a:sy n="80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967" y="3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A6AB41D8-5146-4230-9A9B-E64ACAC8F575}" type="datetimeFigureOut">
              <a:rPr lang="pt-BR" smtClean="0"/>
              <a:pPr/>
              <a:t>16/04/2019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4" y="9377137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967" y="9377137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A5475A33-DF5F-4FB8-A2C3-A309773254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5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969" y="4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r">
              <a:defRPr sz="1200"/>
            </a:lvl1pPr>
          </a:lstStyle>
          <a:p>
            <a:fld id="{5614A759-A2B8-4322-A4C4-4B48F5AB2629}" type="datetimeFigureOut">
              <a:rPr lang="pt-BR" smtClean="0"/>
              <a:pPr/>
              <a:t>16/04/2019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4" tIns="45367" rIns="90734" bIns="4536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47" y="4751699"/>
            <a:ext cx="5485123" cy="3886887"/>
          </a:xfrm>
          <a:prstGeom prst="rect">
            <a:avLst/>
          </a:prstGeom>
        </p:spPr>
        <p:txBody>
          <a:bodyPr vert="horz" lIns="90734" tIns="45367" rIns="90734" bIns="4536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6" y="9377140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969" y="9377140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r">
              <a:defRPr sz="1200"/>
            </a:lvl1pPr>
          </a:lstStyle>
          <a:p>
            <a:fld id="{A94AE379-EF6B-40A8-BA30-63A6C9A3ED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49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78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124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69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08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726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98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778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2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9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10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72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18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1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21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28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7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E98D-18F7-46A0-9F72-3B31F617C6A5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67E-51E6-4A41-BED0-2E41A08999DA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2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63E2-299E-4A29-AC9A-7CD8BA2118AA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6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549D-32B6-4BBB-A8B8-E3C3FBB2CCFF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4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13CA-477D-42A7-B62C-E8A75DD29C20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18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46E-5039-40D3-B7E4-224C5FD43F8C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77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3C5-9476-4960-A606-A038855E9FAA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5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9858-F41F-4550-8774-E7B787CE4C87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4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C1C4-2429-4247-930F-EA94B9A39359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3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6336-3A55-4C91-AA42-F9462F50CBDD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49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A939-A508-41D2-B712-E010B86411B5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1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0B05-D63F-4694-BC62-C74DFB798491}" type="datetime1">
              <a:rPr lang="pt-BR" smtClean="0"/>
              <a:pPr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829282"/>
            <a:ext cx="12192000" cy="5219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1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mip.sof@planejamento.gov.b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esar.mascarenhas@planejamento.gov.br" TargetMode="External"/><Relationship Id="rId4" Type="http://schemas.openxmlformats.org/officeDocument/2006/relationships/hyperlink" Target="https://portaldeservicos.planejamento.gov.br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527" y="2033630"/>
            <a:ext cx="11946466" cy="2073898"/>
          </a:xfr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Elaboração do PLOA-2020</a:t>
            </a:r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pt-B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pt-B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Fase Qualitativa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787004" y="6211669"/>
            <a:ext cx="326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Brasília, abril 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43472" y="116632"/>
            <a:ext cx="9144000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Ministério da Economia</a:t>
            </a:r>
          </a:p>
          <a:p>
            <a:pPr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Secretaria Especial de </a:t>
            </a: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Fazenda</a:t>
            </a:r>
          </a:p>
          <a:p>
            <a:pPr>
              <a:defRPr/>
            </a:pP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Secretaria de Orçamento Federal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309320"/>
            <a:ext cx="2705841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59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1034C93-7834-4215-B98B-9670D873987B}"/>
              </a:ext>
            </a:extLst>
          </p:cNvPr>
          <p:cNvSpPr/>
          <p:nvPr/>
        </p:nvSpPr>
        <p:spPr>
          <a:xfrm>
            <a:off x="1669143" y="3933371"/>
            <a:ext cx="9684657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E90663B-7A91-4BF6-8771-0F6E632F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825625"/>
            <a:ext cx="10629405" cy="489585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regionalização na execução se refere aos subtítulos com localizador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nacional, estadual ou regional (com 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rcação no SIOP)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campo “Informações sobre a regionalização” do Acompanhamento Físico-Financeiro do Orçamento no SIOP já foi adaptado para receber os dados sobre a execução regionalizada (por regiões, UF, municípios e outros recortes geográficos).</a:t>
            </a:r>
          </a:p>
          <a:p>
            <a:pPr algn="just">
              <a:lnSpc>
                <a:spcPct val="120000"/>
              </a:lnSpc>
            </a:pPr>
            <a:endParaRPr lang="pt-BR" dirty="0"/>
          </a:p>
          <a:p>
            <a:pPr lvl="2" algn="just">
              <a:lnSpc>
                <a:spcPct val="12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Acórdão nº 1.827/2017 – TCU – Plenário determinou melhorias na identificação da localização do gasto (regionalização da despesa)</a:t>
            </a:r>
          </a:p>
          <a:p>
            <a:pPr lvl="2" algn="just">
              <a:lnSpc>
                <a:spcPct val="12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Governo Federal propôs Plano de Trabalho regionalizando o gasto de 28 ações orçamentárias no módulo do Acompanhamento Físico-Financeiro do Orçamento no SIOP (novo item da lista de verificação)</a:t>
            </a:r>
          </a:p>
          <a:p>
            <a:pPr lvl="2" algn="just">
              <a:lnSpc>
                <a:spcPct val="12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Essas 28 ações serão marcadas com “regionalizar na execução” na fase qualitativa do PLOA 2020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826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3. Orientações para Elaboração da Proposta Qualitativa  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2889" y="1213731"/>
            <a:ext cx="1185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Regionalização</a:t>
            </a:r>
          </a:p>
        </p:txBody>
      </p:sp>
      <p:pic>
        <p:nvPicPr>
          <p:cNvPr id="12" name="Gráfico 11" descr="Aviso">
            <a:extLst>
              <a:ext uri="{FF2B5EF4-FFF2-40B4-BE49-F238E27FC236}">
                <a16:creationId xmlns:a16="http://schemas.microsoft.com/office/drawing/2014/main" xmlns="" id="{62EB3192-0CE4-4D23-A16A-F9544AC46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3228" y="43651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4. Cronograma 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74942"/>
              </p:ext>
            </p:extLst>
          </p:nvPr>
        </p:nvGraphicFramePr>
        <p:xfrm>
          <a:off x="214489" y="1114149"/>
          <a:ext cx="11518673" cy="4764136"/>
        </p:xfrm>
        <a:graphic>
          <a:graphicData uri="http://schemas.openxmlformats.org/drawingml/2006/table">
            <a:tbl>
              <a:tblPr firstRow="1" firstCol="1" bandRow="1"/>
              <a:tblGrid>
                <a:gridCol w="1482783"/>
                <a:gridCol w="1611770"/>
                <a:gridCol w="8424120"/>
              </a:tblGrid>
              <a:tr h="608001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Início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Término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Atividade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  <a:tr h="474972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22-ab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22-abr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Abertura da Fase Qualitativa no SIOP para os Setoriais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0986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22-abr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28-jun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Captação no SIOP das propostas setoriais para a </a:t>
                      </a: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programação qualitativa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 PLOA-2019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6050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13-mai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14-jun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Captação no SIOP da </a:t>
                      </a:r>
                      <a:r>
                        <a:rPr lang="pt-BR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</a:t>
                      </a: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-proposta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dos órgãos setoriais para o PLOA-2020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1155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17-jun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05-jul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Agendamento e realização de reunião entre SOF e órgãos setoriais para discussão da programação qualitativa e da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-proposta para o PLOA-2020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436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11-jul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12-jul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Finalização do processo de análise do cadastro pelas equipes da SOF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436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17-jul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7-ago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Captação no SIOP do detalhamento da </a:t>
                      </a: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proposta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dos órgãos setoriais para o PLOA-2020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00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15-jul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16-ago</a:t>
                      </a:r>
                      <a:endParaRPr lang="pt-BR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Ajustes do qualitativo, sob </a:t>
                      </a:r>
                      <a:r>
                        <a:rPr lang="pt-BR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demanda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94" marR="62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8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5. Recursos disponibilizados e Suporte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120172" y="1239123"/>
            <a:ext cx="1185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0" y="1305216"/>
            <a:ext cx="7277100" cy="4943475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 rot="17641776">
            <a:off x="2468787" y="3211767"/>
            <a:ext cx="635000" cy="15875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2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5. Recursos disponibilizados e Suporte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9" y="1566826"/>
            <a:ext cx="10614419" cy="5291174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-120172" y="1043606"/>
            <a:ext cx="1185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do SIOP</a:t>
            </a:r>
          </a:p>
        </p:txBody>
      </p:sp>
    </p:spTree>
    <p:extLst>
      <p:ext uri="{BB962C8B-B14F-4D97-AF65-F5344CB8AC3E}">
        <p14:creationId xmlns:p14="http://schemas.microsoft.com/office/powerpoint/2010/main" val="3475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5. Recursos disponibilizados e Suporte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120172" y="1043606"/>
            <a:ext cx="1185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Técnico do Orçamento - MTO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911350"/>
            <a:ext cx="95440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5. Recursos disponibilizados e Suporte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761" y="1295281"/>
            <a:ext cx="11709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lnSpc>
                <a:spcPts val="3000"/>
              </a:lnSpc>
              <a:spcBef>
                <a:spcPts val="1200"/>
              </a:spcBef>
              <a:spcAft>
                <a:spcPts val="2400"/>
              </a:spcAft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A) Discussão da programação qualitativa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aspectos metodológicos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Analista ou coordenador da SOF que acompanha o seu Órgão;</a:t>
            </a:r>
            <a:b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b) Caso envolva orientação sobre metodologia, o contato pode ser feito com a Coordenação de Modernização e Integração do Processo Orçamentário – COMIP/CGPRO por meio do e-mail </a:t>
            </a:r>
            <a:r>
              <a:rPr lang="pt-BR" alt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comip.sof@planejamento.gov.br</a:t>
            </a:r>
            <a:endParaRPr lang="pt-BR" alt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>
              <a:lnSpc>
                <a:spcPts val="3000"/>
              </a:lnSpc>
              <a:spcAft>
                <a:spcPct val="100000"/>
              </a:spcAft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B) Cadastro de novos usuários/concessão de perfis de acesso a funcionalidades do SIOP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Falar com os cadastradores de usuários SIOP no seu próprio Órgão. Caso tenha problemas relacionados às funcionalidades do SIOP, informar a Central de Suporte SIOP por meio do telefone 0800 – 978 9003 ou do sítio </a:t>
            </a:r>
            <a:r>
              <a:rPr lang="pt-BR" alt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https://portaldeservicos.planejamento.gov.br</a:t>
            </a:r>
            <a:endParaRPr lang="pt-BR" alt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>
              <a:lnSpc>
                <a:spcPct val="150000"/>
              </a:lnSpc>
              <a:spcAft>
                <a:spcPct val="100000"/>
              </a:spcAft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C) Treinamento do SIOP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Enviar solicitação para: </a:t>
            </a:r>
            <a:r>
              <a:rPr lang="pt-BR" alt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cesar.mascarenhas@planejamento.gov.br</a:t>
            </a:r>
            <a:endParaRPr lang="pt-BR" alt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8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405717" y="1385593"/>
            <a:ext cx="6433483" cy="191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algn="ctr">
              <a:lnSpc>
                <a:spcPct val="150000"/>
              </a:lnSpc>
              <a:spcAft>
                <a:spcPts val="600"/>
              </a:spcAft>
            </a:pPr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Dúvidas</a:t>
            </a:r>
            <a:r>
              <a:rPr lang="pt-BR" alt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52450">
              <a:lnSpc>
                <a:spcPts val="3000"/>
              </a:lnSpc>
              <a:spcBef>
                <a:spcPts val="1200"/>
              </a:spcBef>
              <a:spcAft>
                <a:spcPts val="2400"/>
              </a:spcAft>
            </a:pPr>
            <a:endParaRPr lang="pt-BR" alt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05716" y="3795771"/>
            <a:ext cx="6433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algn="ctr">
              <a:lnSpc>
                <a:spcPct val="150000"/>
              </a:lnSpc>
              <a:spcAft>
                <a:spcPts val="600"/>
              </a:spcAft>
            </a:pPr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alt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>
              <a:lnSpc>
                <a:spcPts val="3000"/>
              </a:lnSpc>
              <a:spcBef>
                <a:spcPts val="1200"/>
              </a:spcBef>
              <a:spcAft>
                <a:spcPts val="2400"/>
              </a:spcAft>
            </a:pPr>
            <a:endParaRPr lang="pt-BR" alt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96" y="2651718"/>
            <a:ext cx="4626516" cy="93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9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600" b="1" dirty="0">
                <a:solidFill>
                  <a:schemeClr val="bg1"/>
                </a:solidFill>
              </a:rPr>
              <a:t>SUMÁRIO </a:t>
            </a:r>
            <a:endParaRPr lang="pt-BR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273" y="1237673"/>
            <a:ext cx="11207088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8000"/>
              </a:lnSpc>
              <a:buFont typeface="+mj-lt"/>
              <a:buAutoNum type="arabicPeriod"/>
            </a:pP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entre as fases qualitativa e quantitativa</a:t>
            </a:r>
          </a:p>
          <a:p>
            <a:pPr marL="514350" indent="-514350">
              <a:lnSpc>
                <a:spcPts val="8000"/>
              </a:lnSpc>
              <a:buFont typeface="+mj-lt"/>
              <a:buAutoNum type="arabicPeriod"/>
            </a:pP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com o PPA 2020-2023</a:t>
            </a:r>
          </a:p>
          <a:p>
            <a:pPr marL="514350" indent="-514350">
              <a:lnSpc>
                <a:spcPts val="8000"/>
              </a:lnSpc>
              <a:buFont typeface="+mj-lt"/>
              <a:buAutoNum type="arabicPeriod"/>
            </a:pP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para a elaboração da proposta qualitativa</a:t>
            </a:r>
          </a:p>
          <a:p>
            <a:pPr marL="514350" indent="-514350">
              <a:lnSpc>
                <a:spcPts val="8000"/>
              </a:lnSpc>
              <a:buFont typeface="+mj-lt"/>
              <a:buAutoNum type="arabicPeriod"/>
            </a:pP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  <a:p>
            <a:pPr marL="514350" indent="-514350">
              <a:lnSpc>
                <a:spcPts val="8000"/>
              </a:lnSpc>
              <a:buFont typeface="+mj-lt"/>
              <a:buAutoNum type="arabicPeriod"/>
            </a:pP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disponibilizados e Suporte</a:t>
            </a:r>
          </a:p>
          <a:p>
            <a:pPr lvl="0" algn="just"/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57679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3920150" y="3134763"/>
            <a:ext cx="3890785" cy="1185334"/>
            <a:chOff x="4215933" y="2348424"/>
            <a:chExt cx="4691000" cy="1185334"/>
          </a:xfrm>
        </p:grpSpPr>
        <p:sp>
          <p:nvSpPr>
            <p:cNvPr id="19" name="Seta para a direita 18"/>
            <p:cNvSpPr/>
            <p:nvPr/>
          </p:nvSpPr>
          <p:spPr>
            <a:xfrm>
              <a:off x="4215933" y="2348424"/>
              <a:ext cx="4691000" cy="1185334"/>
            </a:xfrm>
            <a:prstGeom prst="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240083" y="2625873"/>
              <a:ext cx="4359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>
                  <a:solidFill>
                    <a:schemeClr val="accent1">
                      <a:lumMod val="50000"/>
                    </a:schemeClr>
                  </a:solidFill>
                </a:rPr>
                <a:t>Abertura 13 de Maio</a:t>
              </a: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264132" y="5904310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1. Integração entre as Fases Qualitativa e Quantitativa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76117" y="1212190"/>
            <a:ext cx="3025422" cy="1456267"/>
            <a:chOff x="551744" y="2220685"/>
            <a:chExt cx="3025422" cy="1456267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551744" y="2220685"/>
              <a:ext cx="3025422" cy="1456267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68349" y="2287098"/>
              <a:ext cx="2613378" cy="13234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Fase Qualitativa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078381" y="1212190"/>
            <a:ext cx="3025422" cy="1456267"/>
            <a:chOff x="8730501" y="2264039"/>
            <a:chExt cx="3025422" cy="1456267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8730501" y="2264039"/>
              <a:ext cx="3025422" cy="1456267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936523" y="2293011"/>
              <a:ext cx="2613378" cy="12003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Até </a:t>
              </a:r>
              <a:b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28 de junho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304552" y="1339929"/>
            <a:ext cx="4773829" cy="1185334"/>
            <a:chOff x="3577166" y="2348424"/>
            <a:chExt cx="5329767" cy="1185334"/>
          </a:xfrm>
        </p:grpSpPr>
        <p:sp>
          <p:nvSpPr>
            <p:cNvPr id="6" name="Seta para a direita 5"/>
            <p:cNvSpPr/>
            <p:nvPr/>
          </p:nvSpPr>
          <p:spPr>
            <a:xfrm>
              <a:off x="3577166" y="2348424"/>
              <a:ext cx="5329767" cy="1185334"/>
            </a:xfrm>
            <a:prstGeom prst="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577166" y="2620678"/>
              <a:ext cx="4800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>
                  <a:solidFill>
                    <a:schemeClr val="accent1">
                      <a:lumMod val="50000"/>
                    </a:schemeClr>
                  </a:solidFill>
                </a:rPr>
                <a:t>Abertura 22 de Abril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917864" y="2841089"/>
            <a:ext cx="2910869" cy="1772681"/>
            <a:chOff x="954021" y="2201928"/>
            <a:chExt cx="3025422" cy="1456267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954021" y="2201928"/>
              <a:ext cx="3025422" cy="1456267"/>
            </a:xfrm>
            <a:prstGeom prst="roundRect">
              <a:avLst/>
            </a:prstGeom>
            <a:solidFill>
              <a:schemeClr val="accent2"/>
            </a:soli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005526" y="2214955"/>
              <a:ext cx="2922412" cy="128948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Fase </a:t>
              </a:r>
            </a:p>
            <a:p>
              <a:pPr algn="ctr"/>
              <a:r>
                <a:rPr lang="pt-BR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Quantitativa da </a:t>
              </a:r>
              <a:r>
                <a:rPr lang="pt-BR" sz="32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Pré</a:t>
              </a:r>
              <a:r>
                <a:rPr lang="pt-BR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-proposta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810935" y="2962784"/>
            <a:ext cx="3025422" cy="1456267"/>
            <a:chOff x="8382001" y="2285896"/>
            <a:chExt cx="3025422" cy="1456267"/>
          </a:xfrm>
        </p:grpSpPr>
        <p:sp>
          <p:nvSpPr>
            <p:cNvPr id="22" name="Retângulo de cantos arredondados 21"/>
            <p:cNvSpPr/>
            <p:nvPr/>
          </p:nvSpPr>
          <p:spPr>
            <a:xfrm>
              <a:off x="8382001" y="2285896"/>
              <a:ext cx="3025422" cy="1456267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8649447" y="2372618"/>
              <a:ext cx="2613378" cy="12003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Até </a:t>
              </a:r>
              <a:b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14 de junho</a:t>
              </a:r>
            </a:p>
          </p:txBody>
        </p:sp>
      </p:grpSp>
      <p:grpSp>
        <p:nvGrpSpPr>
          <p:cNvPr id="24" name="Grupo 17">
            <a:extLst>
              <a:ext uri="{FF2B5EF4-FFF2-40B4-BE49-F238E27FC236}">
                <a16:creationId xmlns:a16="http://schemas.microsoft.com/office/drawing/2014/main" xmlns="" id="{6F5BBA76-0B5D-4D6B-AD96-E9C924B8FA31}"/>
              </a:ext>
            </a:extLst>
          </p:cNvPr>
          <p:cNvGrpSpPr/>
          <p:nvPr/>
        </p:nvGrpSpPr>
        <p:grpSpPr>
          <a:xfrm>
            <a:off x="4975157" y="5042250"/>
            <a:ext cx="4072597" cy="1185334"/>
            <a:chOff x="4215933" y="2348424"/>
            <a:chExt cx="4691000" cy="1185334"/>
          </a:xfrm>
        </p:grpSpPr>
        <p:sp>
          <p:nvSpPr>
            <p:cNvPr id="25" name="Seta para a direita 18">
              <a:extLst>
                <a:ext uri="{FF2B5EF4-FFF2-40B4-BE49-F238E27FC236}">
                  <a16:creationId xmlns:a16="http://schemas.microsoft.com/office/drawing/2014/main" xmlns="" id="{FD828D19-15EB-4E7D-811F-DD46AE2CF406}"/>
                </a:ext>
              </a:extLst>
            </p:cNvPr>
            <p:cNvSpPr/>
            <p:nvPr/>
          </p:nvSpPr>
          <p:spPr>
            <a:xfrm>
              <a:off x="4215933" y="2348424"/>
              <a:ext cx="4691000" cy="1185334"/>
            </a:xfrm>
            <a:prstGeom prst="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C5980F4F-21EE-4D3C-9AE1-40FD35E4F226}"/>
                </a:ext>
              </a:extLst>
            </p:cNvPr>
            <p:cNvSpPr txBox="1"/>
            <p:nvPr/>
          </p:nvSpPr>
          <p:spPr>
            <a:xfrm>
              <a:off x="4240083" y="2625873"/>
              <a:ext cx="4359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>
                  <a:solidFill>
                    <a:schemeClr val="accent1">
                      <a:lumMod val="50000"/>
                    </a:schemeClr>
                  </a:solidFill>
                </a:rPr>
                <a:t>Abertura </a:t>
              </a:r>
              <a:r>
                <a:rPr lang="pt-BR" sz="3200" dirty="0" smtClean="0">
                  <a:solidFill>
                    <a:schemeClr val="accent1">
                      <a:lumMod val="50000"/>
                    </a:schemeClr>
                  </a:solidFill>
                </a:rPr>
                <a:t>17 </a:t>
              </a:r>
              <a:r>
                <a:rPr lang="pt-BR" sz="3200" dirty="0">
                  <a:solidFill>
                    <a:schemeClr val="accent1">
                      <a:lumMod val="50000"/>
                    </a:schemeClr>
                  </a:solidFill>
                </a:rPr>
                <a:t>de julho</a:t>
              </a:r>
            </a:p>
          </p:txBody>
        </p:sp>
      </p:grpSp>
      <p:grpSp>
        <p:nvGrpSpPr>
          <p:cNvPr id="27" name="Grupo 14">
            <a:extLst>
              <a:ext uri="{FF2B5EF4-FFF2-40B4-BE49-F238E27FC236}">
                <a16:creationId xmlns:a16="http://schemas.microsoft.com/office/drawing/2014/main" xmlns="" id="{C92346CD-DAA7-4E4F-A836-C378E53B8902}"/>
              </a:ext>
            </a:extLst>
          </p:cNvPr>
          <p:cNvGrpSpPr/>
          <p:nvPr/>
        </p:nvGrpSpPr>
        <p:grpSpPr>
          <a:xfrm>
            <a:off x="1878834" y="4785749"/>
            <a:ext cx="3025422" cy="1772681"/>
            <a:chOff x="927595" y="2181208"/>
            <a:chExt cx="3025422" cy="1456267"/>
          </a:xfrm>
          <a:solidFill>
            <a:srgbClr val="00B0F0"/>
          </a:solidFill>
        </p:grpSpPr>
        <p:sp>
          <p:nvSpPr>
            <p:cNvPr id="28" name="Retângulo de cantos arredondados 15">
              <a:extLst>
                <a:ext uri="{FF2B5EF4-FFF2-40B4-BE49-F238E27FC236}">
                  <a16:creationId xmlns:a16="http://schemas.microsoft.com/office/drawing/2014/main" xmlns="" id="{253308FB-F672-4E8B-97EE-53B9A210CCD5}"/>
                </a:ext>
              </a:extLst>
            </p:cNvPr>
            <p:cNvSpPr/>
            <p:nvPr/>
          </p:nvSpPr>
          <p:spPr>
            <a:xfrm>
              <a:off x="927595" y="2181208"/>
              <a:ext cx="3025422" cy="1456267"/>
            </a:xfrm>
            <a:prstGeom prst="roundRect">
              <a:avLst/>
            </a:prstGeom>
            <a:grpFill/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CD5D7F2D-443E-4A68-9ECE-3F3CF872E94E}"/>
                </a:ext>
              </a:extLst>
            </p:cNvPr>
            <p:cNvSpPr txBox="1"/>
            <p:nvPr/>
          </p:nvSpPr>
          <p:spPr>
            <a:xfrm>
              <a:off x="1149317" y="2273258"/>
              <a:ext cx="2607154" cy="128948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Fase </a:t>
              </a:r>
            </a:p>
            <a:p>
              <a:pPr algn="ctr"/>
              <a:r>
                <a:rPr lang="pt-BR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Quantitativa da proposta</a:t>
              </a:r>
            </a:p>
          </p:txBody>
        </p:sp>
      </p:grpSp>
      <p:grpSp>
        <p:nvGrpSpPr>
          <p:cNvPr id="30" name="Grupo 20">
            <a:extLst>
              <a:ext uri="{FF2B5EF4-FFF2-40B4-BE49-F238E27FC236}">
                <a16:creationId xmlns:a16="http://schemas.microsoft.com/office/drawing/2014/main" xmlns="" id="{AE8CFCBC-9390-485E-BFAE-802A5E5924BE}"/>
              </a:ext>
            </a:extLst>
          </p:cNvPr>
          <p:cNvGrpSpPr/>
          <p:nvPr/>
        </p:nvGrpSpPr>
        <p:grpSpPr>
          <a:xfrm>
            <a:off x="9047754" y="4883952"/>
            <a:ext cx="3025422" cy="1456267"/>
            <a:chOff x="8382001" y="2285896"/>
            <a:chExt cx="3025422" cy="1456267"/>
          </a:xfrm>
        </p:grpSpPr>
        <p:sp>
          <p:nvSpPr>
            <p:cNvPr id="31" name="Retângulo de cantos arredondados 21">
              <a:extLst>
                <a:ext uri="{FF2B5EF4-FFF2-40B4-BE49-F238E27FC236}">
                  <a16:creationId xmlns:a16="http://schemas.microsoft.com/office/drawing/2014/main" xmlns="" id="{4BFCAD0F-3DCE-4ABD-8931-DB8E19CFFF4B}"/>
                </a:ext>
              </a:extLst>
            </p:cNvPr>
            <p:cNvSpPr/>
            <p:nvPr/>
          </p:nvSpPr>
          <p:spPr>
            <a:xfrm>
              <a:off x="8382001" y="2285896"/>
              <a:ext cx="3025422" cy="1456267"/>
            </a:xfrm>
            <a:prstGeom prst="round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xmlns="" id="{801C0EEC-550D-4BF5-957C-D705F6C4844C}"/>
                </a:ext>
              </a:extLst>
            </p:cNvPr>
            <p:cNvSpPr txBox="1"/>
            <p:nvPr/>
          </p:nvSpPr>
          <p:spPr>
            <a:xfrm>
              <a:off x="8649447" y="2372618"/>
              <a:ext cx="2613378" cy="12003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Até </a:t>
              </a:r>
              <a:b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7 de agosto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0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519681" y="1638052"/>
            <a:ext cx="4181587" cy="2631626"/>
            <a:chOff x="519681" y="1638052"/>
            <a:chExt cx="4181587" cy="2631626"/>
          </a:xfrm>
        </p:grpSpPr>
        <p:sp>
          <p:nvSpPr>
            <p:cNvPr id="5" name="Elipse 4"/>
            <p:cNvSpPr/>
            <p:nvPr/>
          </p:nvSpPr>
          <p:spPr>
            <a:xfrm>
              <a:off x="519681" y="1638052"/>
              <a:ext cx="4181587" cy="2631626"/>
            </a:xfrm>
            <a:prstGeom prst="ellips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1303785" y="2105342"/>
              <a:ext cx="2613378" cy="95410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Fase Qualitativa</a:t>
              </a:r>
            </a:p>
            <a:p>
              <a:pPr algn="ctr"/>
              <a:r>
                <a:rPr lang="pt-BR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Órgãos Setoriais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1071666" y="3151053"/>
              <a:ext cx="3077616" cy="64633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22/04 a 28/06</a:t>
              </a: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1. Integração entre as Fases Qualitativa e Quantitativa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30220" y="3797383"/>
            <a:ext cx="3850849" cy="2669367"/>
            <a:chOff x="630220" y="3797384"/>
            <a:chExt cx="4181587" cy="2631626"/>
          </a:xfrm>
        </p:grpSpPr>
        <p:sp>
          <p:nvSpPr>
            <p:cNvPr id="43" name="Elipse 42"/>
            <p:cNvSpPr/>
            <p:nvPr/>
          </p:nvSpPr>
          <p:spPr>
            <a:xfrm>
              <a:off x="630220" y="3797384"/>
              <a:ext cx="4181587" cy="2631626"/>
            </a:xfrm>
            <a:prstGeom prst="ellipse">
              <a:avLst/>
            </a:prstGeom>
            <a:solidFill>
              <a:schemeClr val="accent5">
                <a:alpha val="88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1159208" y="4172025"/>
              <a:ext cx="3153260" cy="138499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Fase Quantitativa</a:t>
              </a:r>
            </a:p>
            <a:p>
              <a:pPr algn="ctr"/>
              <a:r>
                <a:rPr lang="pt-BR" sz="2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Pré</a:t>
              </a:r>
              <a:r>
                <a:rPr lang="pt-BR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-Proposta</a:t>
              </a:r>
            </a:p>
            <a:p>
              <a:pPr algn="ctr"/>
              <a:r>
                <a:rPr lang="pt-BR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cs typeface="Arial" panose="020B0604020202020204" pitchFamily="34" charset="0"/>
                </a:rPr>
                <a:t>Órgãos Setoriais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965750" y="5431445"/>
              <a:ext cx="3629602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13/05 a 14/06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701267" y="1710795"/>
            <a:ext cx="4402667" cy="2824700"/>
            <a:chOff x="4701267" y="1710795"/>
            <a:chExt cx="4402667" cy="2885684"/>
          </a:xfrm>
        </p:grpSpPr>
        <p:sp>
          <p:nvSpPr>
            <p:cNvPr id="9" name="Elipse 8"/>
            <p:cNvSpPr/>
            <p:nvPr/>
          </p:nvSpPr>
          <p:spPr>
            <a:xfrm>
              <a:off x="4701267" y="1710795"/>
              <a:ext cx="4402667" cy="2885684"/>
            </a:xfrm>
            <a:prstGeom prst="ellips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5215004" y="3376540"/>
              <a:ext cx="3419887" cy="66028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01/07 a 10/07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5030368" y="2271895"/>
              <a:ext cx="3762158" cy="95410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Fase Qualitativa</a:t>
              </a:r>
            </a:p>
            <a:p>
              <a:pPr algn="ctr"/>
              <a:r>
                <a:rPr lang="pt-BR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Órgão Central (SOF)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342569" y="3974009"/>
            <a:ext cx="4390592" cy="2721253"/>
            <a:chOff x="7342569" y="4063636"/>
            <a:chExt cx="4181587" cy="2631626"/>
          </a:xfrm>
        </p:grpSpPr>
        <p:sp>
          <p:nvSpPr>
            <p:cNvPr id="46" name="Elipse 45"/>
            <p:cNvSpPr/>
            <p:nvPr/>
          </p:nvSpPr>
          <p:spPr>
            <a:xfrm>
              <a:off x="7342569" y="4063636"/>
              <a:ext cx="4181587" cy="263162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7552282" y="4349567"/>
              <a:ext cx="3762158" cy="156966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Fase Quantitativa</a:t>
              </a:r>
            </a:p>
            <a:p>
              <a:pPr algn="ctr"/>
              <a:r>
                <a:rPr lang="pt-BR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Proposta</a:t>
              </a:r>
            </a:p>
            <a:p>
              <a:pPr algn="ctr"/>
              <a:r>
                <a:rPr lang="pt-BR" sz="3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anose="020B0604020202020204" pitchFamily="34" charset="0"/>
                </a:rPr>
                <a:t>Órgãos Setoriais</a:t>
              </a: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7894554" y="5827946"/>
              <a:ext cx="3077616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17/07 </a:t>
              </a:r>
              <a:r>
                <a:rPr lang="pt-B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 07/08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4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836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2. Integração LOA - PPA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81" y="1163782"/>
            <a:ext cx="7758545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04411" y="5959730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3. Orientações para Elaboração da Proposta Qualitativa  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56927"/>
            <a:ext cx="1185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Proposição de ações conforme modelo lógico.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731273" y="1629944"/>
            <a:ext cx="2291642" cy="654756"/>
            <a:chOff x="807158" y="1873955"/>
            <a:chExt cx="2291642" cy="654756"/>
          </a:xfrm>
        </p:grpSpPr>
        <p:sp>
          <p:nvSpPr>
            <p:cNvPr id="10" name="Pentágono 9"/>
            <p:cNvSpPr/>
            <p:nvPr/>
          </p:nvSpPr>
          <p:spPr>
            <a:xfrm>
              <a:off x="807158" y="1873955"/>
              <a:ext cx="2291642" cy="654756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140179" y="1939723"/>
              <a:ext cx="1377244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accent1">
                      <a:lumMod val="50000"/>
                    </a:schemeClr>
                  </a:solidFill>
                </a:rPr>
                <a:t>TÍTULO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480895" y="1610740"/>
            <a:ext cx="8409442" cy="830737"/>
            <a:chOff x="3268134" y="1851377"/>
            <a:chExt cx="8652933" cy="830737"/>
          </a:xfrm>
        </p:grpSpPr>
        <p:sp>
          <p:nvSpPr>
            <p:cNvPr id="11" name="Retângulo 10"/>
            <p:cNvSpPr/>
            <p:nvPr/>
          </p:nvSpPr>
          <p:spPr>
            <a:xfrm>
              <a:off x="3268134" y="1851377"/>
              <a:ext cx="7693378" cy="6547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555998" y="1881895"/>
              <a:ext cx="836506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pt-BR" sz="2800" dirty="0"/>
                <a:t>Expressa de forma clara e sucinta a finalidade</a:t>
              </a:r>
            </a:p>
            <a:p>
              <a:endParaRPr lang="pt-BR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31273" y="2599634"/>
            <a:ext cx="2291642" cy="654756"/>
            <a:chOff x="807158" y="1873955"/>
            <a:chExt cx="2291642" cy="654756"/>
          </a:xfrm>
        </p:grpSpPr>
        <p:sp>
          <p:nvSpPr>
            <p:cNvPr id="15" name="Pentágono 14"/>
            <p:cNvSpPr/>
            <p:nvPr/>
          </p:nvSpPr>
          <p:spPr>
            <a:xfrm>
              <a:off x="807158" y="1873955"/>
              <a:ext cx="2291642" cy="654756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970845" y="1913689"/>
              <a:ext cx="1964268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accent1">
                      <a:lumMod val="50000"/>
                    </a:schemeClr>
                  </a:solidFill>
                </a:rPr>
                <a:t>DESCRIÇÃO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480895" y="2573207"/>
            <a:ext cx="8160226" cy="654756"/>
            <a:chOff x="3268134" y="1851377"/>
            <a:chExt cx="8160226" cy="654756"/>
          </a:xfrm>
        </p:grpSpPr>
        <p:sp>
          <p:nvSpPr>
            <p:cNvPr id="18" name="Retângulo 17"/>
            <p:cNvSpPr/>
            <p:nvPr/>
          </p:nvSpPr>
          <p:spPr>
            <a:xfrm>
              <a:off x="3268134" y="1851377"/>
              <a:ext cx="7693378" cy="6547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555999" y="1881895"/>
              <a:ext cx="7872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pt-BR" sz="2800" dirty="0"/>
                <a:t>Escopo da ação (</a:t>
              </a:r>
              <a:r>
                <a:rPr lang="pt-BR" sz="2800" b="1" dirty="0"/>
                <a:t>o que faz e para que o faz</a:t>
              </a:r>
              <a:r>
                <a:rPr lang="pt-BR" sz="2800" dirty="0"/>
                <a:t>)*</a:t>
              </a:r>
              <a:endParaRPr lang="pt-BR" dirty="0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1058647" y="3951688"/>
            <a:ext cx="19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ATENÇÃO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688938" y="3826774"/>
            <a:ext cx="2127955" cy="719343"/>
            <a:chOff x="1185334" y="4165600"/>
            <a:chExt cx="2127955" cy="719343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1185334" y="4165600"/>
              <a:ext cx="2127955" cy="719343"/>
            </a:xfrm>
            <a:prstGeom prst="roundRect">
              <a:avLst/>
            </a:prstGeom>
            <a:solidFill>
              <a:srgbClr val="EA5D46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415758" y="4241209"/>
              <a:ext cx="1800581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schemeClr val="bg1"/>
                  </a:solidFill>
                </a:rPr>
                <a:t>ATENÇÃO</a:t>
              </a:r>
            </a:p>
          </p:txBody>
        </p:sp>
      </p:grpSp>
      <p:sp>
        <p:nvSpPr>
          <p:cNvPr id="25" name="Seta para a direita 24"/>
          <p:cNvSpPr/>
          <p:nvPr/>
        </p:nvSpPr>
        <p:spPr>
          <a:xfrm>
            <a:off x="2873425" y="4000718"/>
            <a:ext cx="651844" cy="30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3525268" y="3701124"/>
            <a:ext cx="7969957" cy="1332124"/>
            <a:chOff x="3268134" y="1780877"/>
            <a:chExt cx="8160226" cy="1332124"/>
          </a:xfrm>
        </p:grpSpPr>
        <p:sp>
          <p:nvSpPr>
            <p:cNvPr id="27" name="Retângulo 26"/>
            <p:cNvSpPr/>
            <p:nvPr/>
          </p:nvSpPr>
          <p:spPr>
            <a:xfrm>
              <a:off x="3268134" y="1780877"/>
              <a:ext cx="7693378" cy="6547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3555999" y="1881895"/>
              <a:ext cx="787236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pt-BR" sz="2800" dirty="0"/>
                <a:t>É diferente de Detalhamento da Implementação</a:t>
              </a:r>
            </a:p>
            <a:p>
              <a:endParaRPr lang="pt-BR" dirty="0"/>
            </a:p>
          </p:txBody>
        </p:sp>
      </p:grpSp>
      <p:sp>
        <p:nvSpPr>
          <p:cNvPr id="30" name="Seta para a direita 29"/>
          <p:cNvSpPr/>
          <p:nvPr/>
        </p:nvSpPr>
        <p:spPr>
          <a:xfrm rot="5400000">
            <a:off x="1560075" y="3416174"/>
            <a:ext cx="519153" cy="30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1" name="Grupo 30"/>
          <p:cNvGrpSpPr/>
          <p:nvPr/>
        </p:nvGrpSpPr>
        <p:grpSpPr>
          <a:xfrm>
            <a:off x="642587" y="4894868"/>
            <a:ext cx="3243728" cy="1701391"/>
            <a:chOff x="807158" y="1873955"/>
            <a:chExt cx="2291642" cy="1025274"/>
          </a:xfrm>
        </p:grpSpPr>
        <p:sp>
          <p:nvSpPr>
            <p:cNvPr id="32" name="Pentágono 31"/>
            <p:cNvSpPr/>
            <p:nvPr/>
          </p:nvSpPr>
          <p:spPr>
            <a:xfrm>
              <a:off x="807158" y="1873955"/>
              <a:ext cx="2291642" cy="654756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909949" y="1953337"/>
              <a:ext cx="1964268" cy="94589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accent1">
                      <a:lumMod val="50000"/>
                    </a:schemeClr>
                  </a:solidFill>
                </a:rPr>
                <a:t>DETALHAMENTO DA IMPLEMENTAÇÃO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941585" y="4951420"/>
            <a:ext cx="8081081" cy="985014"/>
            <a:chOff x="4017470" y="5484565"/>
            <a:chExt cx="8081081" cy="985014"/>
          </a:xfrm>
        </p:grpSpPr>
        <p:sp>
          <p:nvSpPr>
            <p:cNvPr id="35" name="Retângulo 34"/>
            <p:cNvSpPr/>
            <p:nvPr/>
          </p:nvSpPr>
          <p:spPr>
            <a:xfrm>
              <a:off x="4017470" y="5484565"/>
              <a:ext cx="7693378" cy="9846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4226190" y="5515472"/>
              <a:ext cx="7872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pt-BR" sz="2800" dirty="0"/>
                <a:t>Modo como a ação orçamentária será executada (</a:t>
              </a:r>
              <a:r>
                <a:rPr lang="pt-BR" sz="2800" b="1" dirty="0"/>
                <a:t>como faz</a:t>
              </a:r>
              <a:r>
                <a:rPr lang="pt-BR" sz="2800" dirty="0"/>
                <a:t>)</a:t>
              </a:r>
              <a:endParaRPr lang="pt-BR" dirty="0"/>
            </a:p>
          </p:txBody>
        </p:sp>
      </p:grpSp>
      <p:sp>
        <p:nvSpPr>
          <p:cNvPr id="37" name="Seta para a direita 36"/>
          <p:cNvSpPr/>
          <p:nvPr/>
        </p:nvSpPr>
        <p:spPr>
          <a:xfrm rot="8163738">
            <a:off x="3496053" y="4607961"/>
            <a:ext cx="780525" cy="30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EA00057-C090-4978-BADE-820204CB8582}"/>
              </a:ext>
            </a:extLst>
          </p:cNvPr>
          <p:cNvSpPr txBox="1"/>
          <p:nvPr/>
        </p:nvSpPr>
        <p:spPr>
          <a:xfrm>
            <a:off x="169334" y="6127241"/>
            <a:ext cx="1185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* Deve explicitar o vínculo com o problema, ou seja, sobre que causa(s) irá atuar. </a:t>
            </a:r>
          </a:p>
        </p:txBody>
      </p:sp>
    </p:spTree>
    <p:extLst>
      <p:ext uri="{BB962C8B-B14F-4D97-AF65-F5344CB8AC3E}">
        <p14:creationId xmlns:p14="http://schemas.microsoft.com/office/powerpoint/2010/main" val="5773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3. Orientações para Elaboração da Proposta Qualitativa  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2889" y="1213731"/>
            <a:ext cx="1185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Proposição de ações conforme modelo lógico.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76147" y="2044217"/>
            <a:ext cx="2432295" cy="654756"/>
            <a:chOff x="807158" y="1873955"/>
            <a:chExt cx="2291642" cy="654756"/>
          </a:xfrm>
        </p:grpSpPr>
        <p:sp>
          <p:nvSpPr>
            <p:cNvPr id="10" name="Pentágono 9"/>
            <p:cNvSpPr/>
            <p:nvPr/>
          </p:nvSpPr>
          <p:spPr>
            <a:xfrm>
              <a:off x="807158" y="1873955"/>
              <a:ext cx="2291642" cy="654756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11579" y="1948925"/>
              <a:ext cx="208279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accent1">
                      <a:lumMod val="50000"/>
                    </a:schemeClr>
                  </a:solidFill>
                </a:rPr>
                <a:t>BASE LEGAL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55196" y="3230779"/>
            <a:ext cx="2443604" cy="654756"/>
            <a:chOff x="807158" y="1873955"/>
            <a:chExt cx="2291642" cy="654756"/>
          </a:xfrm>
        </p:grpSpPr>
        <p:sp>
          <p:nvSpPr>
            <p:cNvPr id="15" name="Pentágono 14"/>
            <p:cNvSpPr/>
            <p:nvPr/>
          </p:nvSpPr>
          <p:spPr>
            <a:xfrm>
              <a:off x="807158" y="1873955"/>
              <a:ext cx="2291642" cy="654756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30110" y="1938143"/>
              <a:ext cx="1964268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accent1">
                      <a:lumMod val="50000"/>
                    </a:schemeClr>
                  </a:solidFill>
                </a:rPr>
                <a:t>PRODUTO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1134532" y="4484833"/>
            <a:ext cx="19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ATENÇÃO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431797" y="4160258"/>
            <a:ext cx="2848078" cy="1181487"/>
            <a:chOff x="649330" y="1873955"/>
            <a:chExt cx="2012121" cy="577761"/>
          </a:xfrm>
        </p:grpSpPr>
        <p:sp>
          <p:nvSpPr>
            <p:cNvPr id="32" name="Pentágono 31"/>
            <p:cNvSpPr/>
            <p:nvPr/>
          </p:nvSpPr>
          <p:spPr>
            <a:xfrm>
              <a:off x="807158" y="1873955"/>
              <a:ext cx="1854293" cy="57776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649330" y="1912452"/>
              <a:ext cx="1964268" cy="50076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>
                      <a:lumMod val="50000"/>
                    </a:schemeClr>
                  </a:solidFill>
                </a:rPr>
                <a:t>PLANO ORÇAMENTÁRIO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346263" y="4179782"/>
            <a:ext cx="8431943" cy="1277856"/>
            <a:chOff x="4017469" y="5484565"/>
            <a:chExt cx="8390011" cy="731852"/>
          </a:xfrm>
        </p:grpSpPr>
        <p:sp>
          <p:nvSpPr>
            <p:cNvPr id="35" name="Retângulo 34"/>
            <p:cNvSpPr/>
            <p:nvPr/>
          </p:nvSpPr>
          <p:spPr>
            <a:xfrm>
              <a:off x="4017469" y="5484565"/>
              <a:ext cx="8390011" cy="7318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4226190" y="5515472"/>
              <a:ext cx="7951505" cy="6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pt-BR" sz="2400" dirty="0"/>
                <a:t>Caráter gerencial: produção intermediária ou aquisição de insumos; etapas de projeto, funcionamento das Unidades Descentralizadas etc.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321752" y="1875991"/>
            <a:ext cx="8995606" cy="1031296"/>
            <a:chOff x="3278037" y="1997279"/>
            <a:chExt cx="8160226" cy="967227"/>
          </a:xfrm>
        </p:grpSpPr>
        <p:grpSp>
          <p:nvGrpSpPr>
            <p:cNvPr id="17" name="Grupo 16"/>
            <p:cNvGrpSpPr/>
            <p:nvPr/>
          </p:nvGrpSpPr>
          <p:grpSpPr>
            <a:xfrm>
              <a:off x="3278037" y="2057189"/>
              <a:ext cx="8160226" cy="907317"/>
              <a:chOff x="3268134" y="1851377"/>
              <a:chExt cx="8160226" cy="654756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3268134" y="1851377"/>
                <a:ext cx="7693378" cy="6547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3555999" y="1881895"/>
                <a:ext cx="7872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endParaRPr lang="pt-BR" dirty="0"/>
              </a:p>
            </p:txBody>
          </p:sp>
        </p:grpSp>
        <p:sp>
          <p:nvSpPr>
            <p:cNvPr id="3" name="Retângulo 2"/>
            <p:cNvSpPr/>
            <p:nvPr/>
          </p:nvSpPr>
          <p:spPr>
            <a:xfrm>
              <a:off x="3498170" y="1997279"/>
              <a:ext cx="74732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600" dirty="0"/>
                <a:t>Instrumentos normativos específicos que dão respaldo à ação orçamentária 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321752" y="2453746"/>
            <a:ext cx="9208915" cy="1538946"/>
            <a:chOff x="3125637" y="2099479"/>
            <a:chExt cx="8312626" cy="1998311"/>
          </a:xfrm>
        </p:grpSpPr>
        <p:grpSp>
          <p:nvGrpSpPr>
            <p:cNvPr id="40" name="Grupo 39"/>
            <p:cNvGrpSpPr/>
            <p:nvPr/>
          </p:nvGrpSpPr>
          <p:grpSpPr>
            <a:xfrm>
              <a:off x="3125637" y="2099479"/>
              <a:ext cx="8312626" cy="1921966"/>
              <a:chOff x="3115734" y="1881895"/>
              <a:chExt cx="8312626" cy="1386967"/>
            </a:xfrm>
          </p:grpSpPr>
          <p:sp>
            <p:nvSpPr>
              <p:cNvPr id="42" name="Retângulo 41"/>
              <p:cNvSpPr/>
              <p:nvPr/>
            </p:nvSpPr>
            <p:spPr>
              <a:xfrm>
                <a:off x="3115734" y="2614106"/>
                <a:ext cx="7693378" cy="6547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3555999" y="1881895"/>
                <a:ext cx="7872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endParaRPr lang="pt-BR" dirty="0"/>
              </a:p>
            </p:txBody>
          </p:sp>
        </p:grpSp>
        <p:sp>
          <p:nvSpPr>
            <p:cNvPr id="41" name="Retângulo 40"/>
            <p:cNvSpPr/>
            <p:nvPr/>
          </p:nvSpPr>
          <p:spPr>
            <a:xfrm>
              <a:off x="3245131" y="3205238"/>
              <a:ext cx="74732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600" dirty="0"/>
                <a:t>Bem ou serviço final oferecido à Sociedade ou ao Estado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3924292" y="5764903"/>
            <a:ext cx="7042617" cy="926843"/>
            <a:chOff x="4059759" y="5548847"/>
            <a:chExt cx="7042617" cy="944030"/>
          </a:xfrm>
        </p:grpSpPr>
        <p:sp>
          <p:nvSpPr>
            <p:cNvPr id="48" name="Retângulo 47"/>
            <p:cNvSpPr/>
            <p:nvPr/>
          </p:nvSpPr>
          <p:spPr>
            <a:xfrm>
              <a:off x="4059759" y="5548847"/>
              <a:ext cx="6964593" cy="9440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4264762" y="5605360"/>
              <a:ext cx="6837614" cy="846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pt-BR" sz="2400" dirty="0"/>
                <a:t>Os </a:t>
              </a:r>
              <a:r>
                <a:rPr lang="pt-BR" sz="2400" dirty="0" err="1"/>
                <a:t>POs</a:t>
              </a:r>
              <a:r>
                <a:rPr lang="pt-BR" sz="2400" dirty="0"/>
                <a:t> </a:t>
              </a:r>
              <a:r>
                <a:rPr lang="pt-BR" sz="2400" b="1" dirty="0"/>
                <a:t>não</a:t>
              </a:r>
              <a:r>
                <a:rPr lang="pt-BR" sz="2400" dirty="0"/>
                <a:t> substituem as demais categorias de programação (Atividades, Projetos ou Localizadores).</a:t>
              </a:r>
              <a:endParaRPr lang="pt-BR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699827" y="5363712"/>
            <a:ext cx="2767623" cy="972083"/>
            <a:chOff x="1699827" y="5363712"/>
            <a:chExt cx="2038975" cy="972083"/>
          </a:xfrm>
        </p:grpSpPr>
        <p:sp>
          <p:nvSpPr>
            <p:cNvPr id="34" name="Seta dobrada para cima 33"/>
            <p:cNvSpPr/>
            <p:nvPr/>
          </p:nvSpPr>
          <p:spPr>
            <a:xfrm rot="5400000">
              <a:off x="1998753" y="5064786"/>
              <a:ext cx="972083" cy="1569935"/>
            </a:xfrm>
            <a:prstGeom prst="bentUpArrow">
              <a:avLst>
                <a:gd name="adj1" fmla="val 9931"/>
                <a:gd name="adj2" fmla="val 15710"/>
                <a:gd name="adj3" fmla="val 27529"/>
              </a:avLst>
            </a:prstGeo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1886330" y="5764902"/>
              <a:ext cx="185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</a:rPr>
                <a:t>Atenção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1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513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3. Orientações para Elaboração da Proposta Qualitativa  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2889" y="1213731"/>
            <a:ext cx="1185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Escopo das Ações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0444" y="1882928"/>
            <a:ext cx="11571111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1">
              <a:lnSpc>
                <a:spcPts val="4000"/>
              </a:lnSpc>
              <a:spcBef>
                <a:spcPts val="500"/>
              </a:spcBef>
              <a:spcAft>
                <a:spcPct val="50000"/>
              </a:spcAft>
            </a:pPr>
            <a: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Ênfase na geração de bens ou oferta de serviços percebidos pela sociedade ou pelo Estado. 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843843" y="3439696"/>
            <a:ext cx="2545646" cy="891822"/>
            <a:chOff x="843843" y="3439696"/>
            <a:chExt cx="2545646" cy="891822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843843" y="3439696"/>
              <a:ext cx="2545646" cy="89182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052687" y="3593219"/>
              <a:ext cx="2127957" cy="58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pt-BR" sz="3200" dirty="0">
                  <a:solidFill>
                    <a:schemeClr val="bg1"/>
                  </a:solidFill>
                </a:rPr>
                <a:t>EXCEÇÃO 1</a:t>
              </a: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3714045" y="3593219"/>
            <a:ext cx="53283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sz="2800" b="1" dirty="0"/>
              <a:t>Aquisição de insumos estratégicos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3327314" y="4630644"/>
            <a:ext cx="855424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81000" lvl="1">
              <a:spcBef>
                <a:spcPts val="500"/>
              </a:spcBef>
              <a:spcAft>
                <a:spcPct val="50000"/>
              </a:spcAft>
            </a:pPr>
            <a:r>
              <a:rPr lang="pt-BR" alt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única ação de “meios”/“insumos compartilhados” (2000 – Administração da Unidade), que existirá em cada unidade orçamentária. 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843843" y="4770031"/>
            <a:ext cx="2545646" cy="891822"/>
            <a:chOff x="843843" y="4770031"/>
            <a:chExt cx="2545646" cy="891822"/>
          </a:xfrm>
        </p:grpSpPr>
        <p:sp>
          <p:nvSpPr>
            <p:cNvPr id="44" name="Retângulo de cantos arredondados 43"/>
            <p:cNvSpPr/>
            <p:nvPr/>
          </p:nvSpPr>
          <p:spPr>
            <a:xfrm>
              <a:off x="843843" y="4770031"/>
              <a:ext cx="2545646" cy="89182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1052686" y="4923554"/>
              <a:ext cx="2127957" cy="58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pt-BR" sz="3200" dirty="0">
                  <a:solidFill>
                    <a:schemeClr val="bg1"/>
                  </a:solidFill>
                </a:rPr>
                <a:t>EXCEÇÃO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7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9826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63525"/>
            <a:r>
              <a:rPr lang="pt-BR" sz="3200" b="1" dirty="0">
                <a:solidFill>
                  <a:schemeClr val="bg1"/>
                </a:solidFill>
              </a:rPr>
              <a:t>3. Orientações para Elaboração da Proposta Qualitativa  </a:t>
            </a:r>
            <a:endParaRPr lang="pt-B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2889" y="1213731"/>
            <a:ext cx="1185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>
              <a:spcAft>
                <a:spcPct val="100000"/>
              </a:spcAft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Escopo das Ações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9832" y="1786909"/>
            <a:ext cx="11571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1">
              <a:lnSpc>
                <a:spcPct val="150000"/>
              </a:lnSpc>
              <a:spcBef>
                <a:spcPts val="500"/>
              </a:spcBef>
              <a:spcAft>
                <a:spcPct val="50000"/>
              </a:spcAft>
            </a:pPr>
            <a: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dever ser evitado: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5581912" y="1593661"/>
            <a:ext cx="6537326" cy="891822"/>
            <a:chOff x="5541784" y="1570281"/>
            <a:chExt cx="6537326" cy="891822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5541784" y="1570281"/>
              <a:ext cx="5397501" cy="89182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6039555" y="1712135"/>
              <a:ext cx="6039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1 - Sobreposição de ações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25310" y="2943374"/>
            <a:ext cx="6386335" cy="891822"/>
            <a:chOff x="725310" y="2943374"/>
            <a:chExt cx="6386335" cy="891822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725310" y="2943374"/>
              <a:ext cx="5420078" cy="89182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72090" y="3080921"/>
              <a:ext cx="6039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2 - Ações muito abrangentes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1351578" y="4902104"/>
            <a:ext cx="9587706" cy="1731435"/>
            <a:chOff x="1351578" y="4902104"/>
            <a:chExt cx="9587706" cy="1731435"/>
          </a:xfrm>
        </p:grpSpPr>
        <p:sp>
          <p:nvSpPr>
            <p:cNvPr id="37" name="CaixaDeTexto 36"/>
            <p:cNvSpPr txBox="1"/>
            <p:nvPr/>
          </p:nvSpPr>
          <p:spPr>
            <a:xfrm>
              <a:off x="1856225" y="5233156"/>
              <a:ext cx="9083059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lnSpc>
                  <a:spcPts val="3400"/>
                </a:lnSpc>
              </a:pPr>
              <a:r>
                <a:rPr lang="pt-BR" altLang="pt-BR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POs</a:t>
              </a:r>
              <a:r>
                <a:rPr lang="pt-BR" altLang="pt-BR" sz="2400" dirty="0">
                  <a:latin typeface="Arial" panose="020B0604020202020204" pitchFamily="34" charset="0"/>
                  <a:cs typeface="Arial" panose="020B0604020202020204" pitchFamily="34" charset="0"/>
                </a:rPr>
                <a:t> que se parecem com ações finalísticas em ações meio (Exemplo: Ação 2000 – Administração da Unidade).</a:t>
              </a:r>
            </a:p>
            <a:p>
              <a:pPr marL="0" lvl="2">
                <a:lnSpc>
                  <a:spcPts val="3400"/>
                </a:lnSpc>
              </a:pPr>
              <a:endParaRPr lang="pt-BR" sz="2400" dirty="0"/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1351578" y="4902104"/>
              <a:ext cx="442913" cy="552893"/>
              <a:chOff x="4071937" y="5235536"/>
              <a:chExt cx="442913" cy="552893"/>
            </a:xfrm>
          </p:grpSpPr>
          <p:cxnSp>
            <p:nvCxnSpPr>
              <p:cNvPr id="48" name="Conector reto 47"/>
              <p:cNvCxnSpPr/>
              <p:nvPr/>
            </p:nvCxnSpPr>
            <p:spPr>
              <a:xfrm>
                <a:off x="4071937" y="5235536"/>
                <a:ext cx="0" cy="5488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de seta reta 48"/>
              <p:cNvCxnSpPr/>
              <p:nvPr/>
            </p:nvCxnSpPr>
            <p:spPr>
              <a:xfrm flipV="1">
                <a:off x="4071937" y="5784349"/>
                <a:ext cx="442913" cy="4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upo 53"/>
          <p:cNvGrpSpPr/>
          <p:nvPr/>
        </p:nvGrpSpPr>
        <p:grpSpPr>
          <a:xfrm>
            <a:off x="1351579" y="3832030"/>
            <a:ext cx="7956019" cy="767452"/>
            <a:chOff x="1351579" y="3832030"/>
            <a:chExt cx="7956019" cy="767452"/>
          </a:xfrm>
        </p:grpSpPr>
        <p:grpSp>
          <p:nvGrpSpPr>
            <p:cNvPr id="34" name="Grupo 33"/>
            <p:cNvGrpSpPr/>
            <p:nvPr/>
          </p:nvGrpSpPr>
          <p:grpSpPr>
            <a:xfrm>
              <a:off x="1351579" y="3832030"/>
              <a:ext cx="442913" cy="552893"/>
              <a:chOff x="4071937" y="5235536"/>
              <a:chExt cx="442913" cy="552893"/>
            </a:xfrm>
          </p:grpSpPr>
          <p:cxnSp>
            <p:nvCxnSpPr>
              <p:cNvPr id="35" name="Conector reto 34"/>
              <p:cNvCxnSpPr/>
              <p:nvPr/>
            </p:nvCxnSpPr>
            <p:spPr>
              <a:xfrm>
                <a:off x="4071937" y="5235536"/>
                <a:ext cx="0" cy="5488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/>
              <p:cNvCxnSpPr/>
              <p:nvPr/>
            </p:nvCxnSpPr>
            <p:spPr>
              <a:xfrm flipV="1">
                <a:off x="4071937" y="5784349"/>
                <a:ext cx="442913" cy="4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CaixaDeTexto 49"/>
            <p:cNvSpPr txBox="1"/>
            <p:nvPr/>
          </p:nvSpPr>
          <p:spPr>
            <a:xfrm>
              <a:off x="1856226" y="4137817"/>
              <a:ext cx="7451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pt-BR" altLang="pt-BR" sz="2400" dirty="0">
                  <a:latin typeface="Arial" panose="020B0604020202020204" pitchFamily="34" charset="0"/>
                  <a:cs typeface="Arial" panose="020B0604020202020204" pitchFamily="34" charset="0"/>
                </a:rPr>
                <a:t>Mistura de projetos e atividades numa mesma ação;</a:t>
              </a:r>
              <a:endParaRPr lang="pt-BR" sz="2400" dirty="0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1351578" y="4384595"/>
            <a:ext cx="7956020" cy="793956"/>
            <a:chOff x="1351578" y="4384595"/>
            <a:chExt cx="7956020" cy="793956"/>
          </a:xfrm>
        </p:grpSpPr>
        <p:sp>
          <p:nvSpPr>
            <p:cNvPr id="42" name="CaixaDeTexto 41"/>
            <p:cNvSpPr txBox="1"/>
            <p:nvPr/>
          </p:nvSpPr>
          <p:spPr>
            <a:xfrm>
              <a:off x="1856226" y="4716886"/>
              <a:ext cx="7451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latin typeface="Arial" panose="020B0604020202020204" pitchFamily="34" charset="0"/>
                  <a:cs typeface="Arial" panose="020B0604020202020204" pitchFamily="34" charset="0"/>
                </a:rPr>
                <a:t>Produtos genéricos/difusos/múltiplos;</a:t>
              </a:r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1351578" y="4384595"/>
              <a:ext cx="442913" cy="552893"/>
              <a:chOff x="4071937" y="5235536"/>
              <a:chExt cx="442913" cy="552893"/>
            </a:xfrm>
          </p:grpSpPr>
          <p:cxnSp>
            <p:nvCxnSpPr>
              <p:cNvPr id="52" name="Conector reto 51"/>
              <p:cNvCxnSpPr/>
              <p:nvPr/>
            </p:nvCxnSpPr>
            <p:spPr>
              <a:xfrm>
                <a:off x="4071937" y="5235536"/>
                <a:ext cx="0" cy="5488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de seta reta 52"/>
              <p:cNvCxnSpPr/>
              <p:nvPr/>
            </p:nvCxnSpPr>
            <p:spPr>
              <a:xfrm flipV="1">
                <a:off x="4071937" y="5784349"/>
                <a:ext cx="442913" cy="4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18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9767</TotalTime>
  <Words>721</Words>
  <Application>Microsoft Office PowerPoint</Application>
  <PresentationFormat>Widescreen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Tema do Office</vt:lpstr>
      <vt:lpstr>  Elaboração do PLOA-2020  Fase Qualitativa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Tania Mara Eller da Cruz</cp:lastModifiedBy>
  <cp:revision>659</cp:revision>
  <cp:lastPrinted>2019-03-19T12:41:02Z</cp:lastPrinted>
  <dcterms:created xsi:type="dcterms:W3CDTF">2016-01-05T17:48:35Z</dcterms:created>
  <dcterms:modified xsi:type="dcterms:W3CDTF">2019-04-16T19:56:36Z</dcterms:modified>
</cp:coreProperties>
</file>