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8" r:id="rId2"/>
    <p:sldId id="355" r:id="rId3"/>
    <p:sldId id="356" r:id="rId4"/>
    <p:sldId id="358" r:id="rId5"/>
    <p:sldId id="357" r:id="rId6"/>
    <p:sldId id="334" r:id="rId7"/>
    <p:sldId id="359" r:id="rId8"/>
    <p:sldId id="373" r:id="rId9"/>
    <p:sldId id="361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69" r:id="rId18"/>
    <p:sldId id="381" r:id="rId19"/>
    <p:sldId id="382" r:id="rId20"/>
    <p:sldId id="383" r:id="rId2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E82"/>
    <a:srgbClr val="8F2D1D"/>
    <a:srgbClr val="EE9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28732-B931-4EB5-8804-D9FB87D944C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80ACB2-5FE3-4149-B603-D42A101E4603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 smtClean="0"/>
            <a:t>Fase qualitativa</a:t>
          </a:r>
          <a:endParaRPr lang="pt-BR" dirty="0"/>
        </a:p>
      </dgm:t>
    </dgm:pt>
    <dgm:pt modelId="{9A6735DC-39B6-4258-96CC-724AC9A4A2F1}" type="parTrans" cxnId="{1D13E16D-DC38-4C26-BBFF-94473631FB1C}">
      <dgm:prSet/>
      <dgm:spPr/>
      <dgm:t>
        <a:bodyPr/>
        <a:lstStyle/>
        <a:p>
          <a:endParaRPr lang="pt-BR"/>
        </a:p>
      </dgm:t>
    </dgm:pt>
    <dgm:pt modelId="{895FB2DE-6A60-417E-B8AD-096FFFE8B827}" type="sibTrans" cxnId="{1D13E16D-DC38-4C26-BBFF-94473631FB1C}">
      <dgm:prSet/>
      <dgm:spPr/>
      <dgm:t>
        <a:bodyPr/>
        <a:lstStyle/>
        <a:p>
          <a:endParaRPr lang="pt-BR"/>
        </a:p>
      </dgm:t>
    </dgm:pt>
    <dgm:pt modelId="{B4944380-BF7B-4EB6-93A4-8B6082837857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/>
            <a:t>Fase quantitativa da </a:t>
          </a:r>
          <a:r>
            <a:rPr lang="pt-BR" dirty="0" err="1" smtClean="0"/>
            <a:t>Pré</a:t>
          </a:r>
          <a:r>
            <a:rPr lang="pt-BR" dirty="0" smtClean="0"/>
            <a:t>-proposta</a:t>
          </a:r>
          <a:endParaRPr lang="pt-BR" dirty="0"/>
        </a:p>
      </dgm:t>
    </dgm:pt>
    <dgm:pt modelId="{AAB9CE8F-07BE-4096-85C9-DA93EDD0FF7B}" type="parTrans" cxnId="{9AC7F4A1-EFE7-4563-8EE2-904B93E1C872}">
      <dgm:prSet/>
      <dgm:spPr/>
      <dgm:t>
        <a:bodyPr/>
        <a:lstStyle/>
        <a:p>
          <a:endParaRPr lang="pt-BR"/>
        </a:p>
      </dgm:t>
    </dgm:pt>
    <dgm:pt modelId="{F411AA29-072B-4FC4-8B32-F1FFA39B1EC7}" type="sibTrans" cxnId="{9AC7F4A1-EFE7-4563-8EE2-904B93E1C872}">
      <dgm:prSet/>
      <dgm:spPr/>
      <dgm:t>
        <a:bodyPr/>
        <a:lstStyle/>
        <a:p>
          <a:endParaRPr lang="pt-BR"/>
        </a:p>
      </dgm:t>
    </dgm:pt>
    <dgm:pt modelId="{5BA371F3-39EE-40D9-868E-E91FF0DD76D0}">
      <dgm:prSet phldrT="[Texto]" custT="1"/>
      <dgm:spPr/>
      <dgm:t>
        <a:bodyPr/>
        <a:lstStyle/>
        <a:p>
          <a:r>
            <a:rPr lang="pt-BR" sz="2800" b="1" dirty="0" smtClean="0"/>
            <a:t>abertura: 02/maio</a:t>
          </a:r>
          <a:endParaRPr lang="pt-BR" sz="2800" dirty="0"/>
        </a:p>
      </dgm:t>
    </dgm:pt>
    <dgm:pt modelId="{A30C7914-8338-4864-A532-54A1DCAC8A15}" type="parTrans" cxnId="{00B605C1-04A5-4E27-87FE-C8704F3B4948}">
      <dgm:prSet/>
      <dgm:spPr/>
      <dgm:t>
        <a:bodyPr/>
        <a:lstStyle/>
        <a:p>
          <a:endParaRPr lang="pt-BR"/>
        </a:p>
      </dgm:t>
    </dgm:pt>
    <dgm:pt modelId="{EDFD1AE1-8D39-4395-B8A6-40BC7DEA4F7C}" type="sibTrans" cxnId="{00B605C1-04A5-4E27-87FE-C8704F3B4948}">
      <dgm:prSet/>
      <dgm:spPr/>
      <dgm:t>
        <a:bodyPr/>
        <a:lstStyle/>
        <a:p>
          <a:endParaRPr lang="pt-BR"/>
        </a:p>
      </dgm:t>
    </dgm:pt>
    <dgm:pt modelId="{5B71165C-872E-4FE5-A862-57AC7CFB9B2C}">
      <dgm:prSet phldrT="[Texto]" custT="1"/>
      <dgm:spPr/>
      <dgm:t>
        <a:bodyPr/>
        <a:lstStyle/>
        <a:p>
          <a:r>
            <a:rPr lang="pt-BR" sz="2800" b="1" dirty="0" smtClean="0"/>
            <a:t>abertura: 13/março</a:t>
          </a:r>
          <a:endParaRPr lang="pt-BR" sz="3200" dirty="0"/>
        </a:p>
      </dgm:t>
    </dgm:pt>
    <dgm:pt modelId="{A2D62F46-4241-4295-9C25-039049D97C21}" type="parTrans" cxnId="{BCCEE91F-DD3D-46AE-B278-F97435365A7B}">
      <dgm:prSet/>
      <dgm:spPr/>
      <dgm:t>
        <a:bodyPr/>
        <a:lstStyle/>
        <a:p>
          <a:endParaRPr lang="pt-BR"/>
        </a:p>
      </dgm:t>
    </dgm:pt>
    <dgm:pt modelId="{C7CF6F5F-AF44-46F0-B862-CB987D21492C}" type="sibTrans" cxnId="{BCCEE91F-DD3D-46AE-B278-F97435365A7B}">
      <dgm:prSet/>
      <dgm:spPr/>
      <dgm:t>
        <a:bodyPr/>
        <a:lstStyle/>
        <a:p>
          <a:endParaRPr lang="pt-BR"/>
        </a:p>
      </dgm:t>
    </dgm:pt>
    <dgm:pt modelId="{5A0D478F-69E4-4232-AD01-5B7DF89313F6}" type="pres">
      <dgm:prSet presAssocID="{8E628732-B931-4EB5-8804-D9FB87D944C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E6197FE-1365-4279-A0C6-0174B2862E35}" type="pres">
      <dgm:prSet presAssocID="{9180ACB2-5FE3-4149-B603-D42A101E4603}" presName="linNode" presStyleCnt="0"/>
      <dgm:spPr/>
    </dgm:pt>
    <dgm:pt modelId="{EEA550FF-89B8-409E-9997-07328DC400B5}" type="pres">
      <dgm:prSet presAssocID="{9180ACB2-5FE3-4149-B603-D42A101E460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EE885B-8F80-42FB-B8EE-FA12EBD0F529}" type="pres">
      <dgm:prSet presAssocID="{9180ACB2-5FE3-4149-B603-D42A101E460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DDFD81-AB99-4993-9A0D-77D06E79C85F}" type="pres">
      <dgm:prSet presAssocID="{895FB2DE-6A60-417E-B8AD-096FFFE8B827}" presName="spacing" presStyleCnt="0"/>
      <dgm:spPr/>
    </dgm:pt>
    <dgm:pt modelId="{84CFBD3B-AA64-485A-9CC4-AB88DF144D7C}" type="pres">
      <dgm:prSet presAssocID="{B4944380-BF7B-4EB6-93A4-8B6082837857}" presName="linNode" presStyleCnt="0"/>
      <dgm:spPr/>
    </dgm:pt>
    <dgm:pt modelId="{CEFDC9E8-88C0-4357-905A-0151D8BDC4B8}" type="pres">
      <dgm:prSet presAssocID="{B4944380-BF7B-4EB6-93A4-8B6082837857}" presName="parentShp" presStyleLbl="node1" presStyleIdx="1" presStyleCnt="2" custLinFactNeighborX="19471" custLinFactNeighborY="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BD1A33-BB80-4F5E-9C1D-765DAAA37079}" type="pres">
      <dgm:prSet presAssocID="{B4944380-BF7B-4EB6-93A4-8B6082837857}" presName="childShp" presStyleLbl="bgAccFollowNode1" presStyleIdx="1" presStyleCnt="2" custScaleX="61018" custLinFactNeighborX="29207" custLinFactNeighborY="1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CEE91F-DD3D-46AE-B278-F97435365A7B}" srcId="{9180ACB2-5FE3-4149-B603-D42A101E4603}" destId="{5B71165C-872E-4FE5-A862-57AC7CFB9B2C}" srcOrd="0" destOrd="0" parTransId="{A2D62F46-4241-4295-9C25-039049D97C21}" sibTransId="{C7CF6F5F-AF44-46F0-B862-CB987D21492C}"/>
    <dgm:cxn modelId="{00B605C1-04A5-4E27-87FE-C8704F3B4948}" srcId="{B4944380-BF7B-4EB6-93A4-8B6082837857}" destId="{5BA371F3-39EE-40D9-868E-E91FF0DD76D0}" srcOrd="0" destOrd="0" parTransId="{A30C7914-8338-4864-A532-54A1DCAC8A15}" sibTransId="{EDFD1AE1-8D39-4395-B8A6-40BC7DEA4F7C}"/>
    <dgm:cxn modelId="{9AC7F4A1-EFE7-4563-8EE2-904B93E1C872}" srcId="{8E628732-B931-4EB5-8804-D9FB87D944CC}" destId="{B4944380-BF7B-4EB6-93A4-8B6082837857}" srcOrd="1" destOrd="0" parTransId="{AAB9CE8F-07BE-4096-85C9-DA93EDD0FF7B}" sibTransId="{F411AA29-072B-4FC4-8B32-F1FFA39B1EC7}"/>
    <dgm:cxn modelId="{F62A7192-827F-4B1D-BFE8-77F5E02537CD}" type="presOf" srcId="{9180ACB2-5FE3-4149-B603-D42A101E4603}" destId="{EEA550FF-89B8-409E-9997-07328DC400B5}" srcOrd="0" destOrd="0" presId="urn:microsoft.com/office/officeart/2005/8/layout/vList6"/>
    <dgm:cxn modelId="{1D13E16D-DC38-4C26-BBFF-94473631FB1C}" srcId="{8E628732-B931-4EB5-8804-D9FB87D944CC}" destId="{9180ACB2-5FE3-4149-B603-D42A101E4603}" srcOrd="0" destOrd="0" parTransId="{9A6735DC-39B6-4258-96CC-724AC9A4A2F1}" sibTransId="{895FB2DE-6A60-417E-B8AD-096FFFE8B827}"/>
    <dgm:cxn modelId="{6F1BCF69-5835-4D03-97DA-6673236D0E41}" type="presOf" srcId="{8E628732-B931-4EB5-8804-D9FB87D944CC}" destId="{5A0D478F-69E4-4232-AD01-5B7DF89313F6}" srcOrd="0" destOrd="0" presId="urn:microsoft.com/office/officeart/2005/8/layout/vList6"/>
    <dgm:cxn modelId="{749BA440-AA5D-4E0C-9CF1-D1E75342DC9D}" type="presOf" srcId="{5B71165C-872E-4FE5-A862-57AC7CFB9B2C}" destId="{BDEE885B-8F80-42FB-B8EE-FA12EBD0F529}" srcOrd="0" destOrd="0" presId="urn:microsoft.com/office/officeart/2005/8/layout/vList6"/>
    <dgm:cxn modelId="{707114B2-8E61-470E-AD37-FB2561F2417D}" type="presOf" srcId="{5BA371F3-39EE-40D9-868E-E91FF0DD76D0}" destId="{B0BD1A33-BB80-4F5E-9C1D-765DAAA37079}" srcOrd="0" destOrd="0" presId="urn:microsoft.com/office/officeart/2005/8/layout/vList6"/>
    <dgm:cxn modelId="{DBCBE20B-211B-4548-B7E9-DD1261228ABB}" type="presOf" srcId="{B4944380-BF7B-4EB6-93A4-8B6082837857}" destId="{CEFDC9E8-88C0-4357-905A-0151D8BDC4B8}" srcOrd="0" destOrd="0" presId="urn:microsoft.com/office/officeart/2005/8/layout/vList6"/>
    <dgm:cxn modelId="{D2A1F900-B354-4FB6-A470-96ACCBEE613D}" type="presParOf" srcId="{5A0D478F-69E4-4232-AD01-5B7DF89313F6}" destId="{2E6197FE-1365-4279-A0C6-0174B2862E35}" srcOrd="0" destOrd="0" presId="urn:microsoft.com/office/officeart/2005/8/layout/vList6"/>
    <dgm:cxn modelId="{710BED7F-A8A5-4747-A3AA-5909DD884C0A}" type="presParOf" srcId="{2E6197FE-1365-4279-A0C6-0174B2862E35}" destId="{EEA550FF-89B8-409E-9997-07328DC400B5}" srcOrd="0" destOrd="0" presId="urn:microsoft.com/office/officeart/2005/8/layout/vList6"/>
    <dgm:cxn modelId="{945BFEFE-7D40-418A-B1E6-F8D7182E9020}" type="presParOf" srcId="{2E6197FE-1365-4279-A0C6-0174B2862E35}" destId="{BDEE885B-8F80-42FB-B8EE-FA12EBD0F529}" srcOrd="1" destOrd="0" presId="urn:microsoft.com/office/officeart/2005/8/layout/vList6"/>
    <dgm:cxn modelId="{6C053670-99AF-4B79-9ED0-4C2B869F4939}" type="presParOf" srcId="{5A0D478F-69E4-4232-AD01-5B7DF89313F6}" destId="{31DDFD81-AB99-4993-9A0D-77D06E79C85F}" srcOrd="1" destOrd="0" presId="urn:microsoft.com/office/officeart/2005/8/layout/vList6"/>
    <dgm:cxn modelId="{58C92584-145D-4D95-911D-BCBBD7C222E5}" type="presParOf" srcId="{5A0D478F-69E4-4232-AD01-5B7DF89313F6}" destId="{84CFBD3B-AA64-485A-9CC4-AB88DF144D7C}" srcOrd="2" destOrd="0" presId="urn:microsoft.com/office/officeart/2005/8/layout/vList6"/>
    <dgm:cxn modelId="{6136DCAD-EFEF-463E-9257-CEAFBDA4CEF1}" type="presParOf" srcId="{84CFBD3B-AA64-485A-9CC4-AB88DF144D7C}" destId="{CEFDC9E8-88C0-4357-905A-0151D8BDC4B8}" srcOrd="0" destOrd="0" presId="urn:microsoft.com/office/officeart/2005/8/layout/vList6"/>
    <dgm:cxn modelId="{590435BE-7AB2-4252-AB4B-B5FB13556A68}" type="presParOf" srcId="{84CFBD3B-AA64-485A-9CC4-AB88DF144D7C}" destId="{B0BD1A33-BB80-4F5E-9C1D-765DAAA370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E885B-8F80-42FB-B8EE-FA12EBD0F529}">
      <dsp:nvSpPr>
        <dsp:cNvPr id="0" name=""/>
        <dsp:cNvSpPr/>
      </dsp:nvSpPr>
      <dsp:spPr>
        <a:xfrm>
          <a:off x="3251199" y="405"/>
          <a:ext cx="4876800" cy="1582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abertura: 13/março</a:t>
          </a:r>
          <a:endParaRPr lang="pt-BR" sz="3200" kern="1200" dirty="0"/>
        </a:p>
      </dsp:txBody>
      <dsp:txXfrm>
        <a:off x="3251199" y="198257"/>
        <a:ext cx="4283245" cy="1187110"/>
      </dsp:txXfrm>
    </dsp:sp>
    <dsp:sp modelId="{EEA550FF-89B8-409E-9997-07328DC400B5}">
      <dsp:nvSpPr>
        <dsp:cNvPr id="0" name=""/>
        <dsp:cNvSpPr/>
      </dsp:nvSpPr>
      <dsp:spPr>
        <a:xfrm>
          <a:off x="0" y="405"/>
          <a:ext cx="3251200" cy="1582814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Fase qualitativa</a:t>
          </a:r>
          <a:endParaRPr lang="pt-BR" sz="3200" kern="1200" dirty="0"/>
        </a:p>
      </dsp:txBody>
      <dsp:txXfrm>
        <a:off x="77267" y="77672"/>
        <a:ext cx="3096666" cy="1428280"/>
      </dsp:txXfrm>
    </dsp:sp>
    <dsp:sp modelId="{B0BD1A33-BB80-4F5E-9C1D-765DAAA37079}">
      <dsp:nvSpPr>
        <dsp:cNvPr id="0" name=""/>
        <dsp:cNvSpPr/>
      </dsp:nvSpPr>
      <dsp:spPr>
        <a:xfrm>
          <a:off x="5151315" y="1741908"/>
          <a:ext cx="2975725" cy="1582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abertura: 02/maio</a:t>
          </a:r>
          <a:endParaRPr lang="pt-BR" sz="2800" kern="1200" dirty="0"/>
        </a:p>
      </dsp:txBody>
      <dsp:txXfrm>
        <a:off x="5151315" y="1939760"/>
        <a:ext cx="2382170" cy="1187110"/>
      </dsp:txXfrm>
    </dsp:sp>
    <dsp:sp modelId="{CEFDC9E8-88C0-4357-905A-0151D8BDC4B8}">
      <dsp:nvSpPr>
        <dsp:cNvPr id="0" name=""/>
        <dsp:cNvSpPr/>
      </dsp:nvSpPr>
      <dsp:spPr>
        <a:xfrm>
          <a:off x="1900098" y="1741908"/>
          <a:ext cx="3251200" cy="1582814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Fase quantitativa da </a:t>
          </a:r>
          <a:r>
            <a:rPr lang="pt-BR" sz="3200" kern="1200" dirty="0" err="1" smtClean="0"/>
            <a:t>Pré</a:t>
          </a:r>
          <a:r>
            <a:rPr lang="pt-BR" sz="3200" kern="1200" dirty="0" smtClean="0"/>
            <a:t>-proposta</a:t>
          </a:r>
          <a:endParaRPr lang="pt-BR" sz="3200" kern="1200" dirty="0"/>
        </a:p>
      </dsp:txBody>
      <dsp:txXfrm>
        <a:off x="1977365" y="1819175"/>
        <a:ext cx="3096666" cy="1428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292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804" y="1"/>
            <a:ext cx="2946292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A759-A2B8-4322-A4C4-4B48F5AB2629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403" y="4777674"/>
            <a:ext cx="5436875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28405"/>
            <a:ext cx="2946292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804" y="9428405"/>
            <a:ext cx="2946292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AE379-EF6B-40A8-BA30-63A6C9A3ED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06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9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4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4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7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8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64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01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66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21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3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pt-BR" sz="1400" dirty="0"/>
              <a:t>Ressaltar a importância da Fase Qualitativa para o processo orçamentário.</a:t>
            </a:r>
          </a:p>
          <a:p>
            <a:pPr>
              <a:buFont typeface="Times New Roman" charset="0"/>
              <a:buNone/>
              <a:defRPr/>
            </a:pPr>
            <a:r>
              <a:rPr lang="pt-BR" sz="1400" dirty="0"/>
              <a:t>	Produto gerado – Cadastro de ações</a:t>
            </a:r>
          </a:p>
          <a:p>
            <a:pPr>
              <a:buFontTx/>
              <a:buNone/>
              <a:defRPr/>
            </a:pPr>
            <a:r>
              <a:rPr lang="pt-BR" sz="1400" dirty="0"/>
              <a:t>O cadastro de ações deverá, pelo esforço e trabalho de todos, expressar:</a:t>
            </a:r>
          </a:p>
          <a:p>
            <a:pPr marL="173467" indent="-173467">
              <a:buFontTx/>
              <a:buChar char="-"/>
              <a:defRPr/>
            </a:pPr>
            <a:r>
              <a:rPr lang="pt-BR" sz="1400" dirty="0"/>
              <a:t>A estratégia de atuação do governo/União</a:t>
            </a:r>
          </a:p>
          <a:p>
            <a:pPr marL="173467" indent="-173467">
              <a:buFontTx/>
              <a:buChar char="-"/>
              <a:defRPr/>
            </a:pPr>
            <a:r>
              <a:rPr lang="pt-BR" sz="1400" dirty="0"/>
              <a:t>A produção pública entregue à sociedade</a:t>
            </a:r>
          </a:p>
          <a:p>
            <a:pPr marL="173467" indent="-173467">
              <a:buFontTx/>
              <a:buChar char="-"/>
              <a:defRPr/>
            </a:pPr>
            <a:r>
              <a:rPr lang="pt-BR" sz="1400" dirty="0"/>
              <a:t>Expressa o planejamento da ação do Estado na forma de respostas diretas: o que é feito, para que, como, quando, como medir essa produção</a:t>
            </a:r>
          </a:p>
          <a:p>
            <a:pPr marL="173467" indent="-173467">
              <a:buFontTx/>
              <a:buChar char="-"/>
              <a:defRPr/>
            </a:pPr>
            <a:endParaRPr lang="pt-BR" sz="1400" dirty="0"/>
          </a:p>
          <a:p>
            <a:pPr>
              <a:buFontTx/>
              <a:buNone/>
              <a:defRPr/>
            </a:pPr>
            <a:r>
              <a:rPr lang="pt-BR" sz="1400" dirty="0"/>
              <a:t>Nosso produto, será tanto melhor quanto melhor for a interação entre vocês analistas e seus pares no setorial para explicitar/traduzir o planejamento dos órgãos setoriais</a:t>
            </a:r>
          </a:p>
          <a:p>
            <a:pPr>
              <a:buFontTx/>
              <a:buNone/>
              <a:defRPr/>
            </a:pPr>
            <a:endParaRPr lang="pt-BR" sz="1400" dirty="0"/>
          </a:p>
          <a:p>
            <a:pPr>
              <a:buFontTx/>
              <a:buNone/>
              <a:defRPr/>
            </a:pPr>
            <a:r>
              <a:rPr lang="pt-BR" sz="1400" dirty="0"/>
              <a:t>A apresentação está focada nos principais problemas identificados, mas não exaure as possibilidades de intervenção no sentido de melhoria da qualidade das informações prestadas e registradas no cadastro de ações.</a:t>
            </a:r>
          </a:p>
          <a:p>
            <a:pPr>
              <a:buFontTx/>
              <a:buNone/>
              <a:defRPr/>
            </a:pPr>
            <a:endParaRPr lang="pt-BR" sz="1400" dirty="0"/>
          </a:p>
          <a:p>
            <a:pPr>
              <a:buFontTx/>
              <a:buNone/>
              <a:defRPr/>
            </a:pPr>
            <a:r>
              <a:rPr lang="pt-BR" sz="1400" dirty="0"/>
              <a:t>Sem mudanças significativas – aperfeiçoamento do cadastro.</a:t>
            </a:r>
          </a:p>
        </p:txBody>
      </p:sp>
    </p:spTree>
    <p:extLst>
      <p:ext uri="{BB962C8B-B14F-4D97-AF65-F5344CB8AC3E}">
        <p14:creationId xmlns:p14="http://schemas.microsoft.com/office/powerpoint/2010/main" val="3297022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8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4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4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06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26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9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2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7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E98D-18F7-46A0-9F72-3B31F617C6A5}" type="datetime1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21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67E-51E6-4A41-BED0-2E41A08999DA}" type="datetime1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2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63E2-299E-4A29-AC9A-7CD8BA2118AA}" type="datetime1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6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549D-32B6-4BBB-A8B8-E3C3FBB2CCFF}" type="datetime1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10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13CA-477D-42A7-B62C-E8A75DD29C20}" type="datetime1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0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46E-5039-40D3-B7E4-224C5FD43F8C}" type="datetime1">
              <a:rPr lang="pt-BR" smtClean="0"/>
              <a:t>20/03/2017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60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3C5-9476-4960-A606-A038855E9FAA}" type="datetime1">
              <a:rPr lang="pt-BR" smtClean="0"/>
              <a:t>20/03/2017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8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9858-F41F-4550-8774-E7B787CE4C87}" type="datetime1">
              <a:rPr lang="pt-BR" smtClean="0"/>
              <a:t>20/03/2017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4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C1C4-2429-4247-930F-EA94B9A39359}" type="datetime1">
              <a:rPr lang="pt-BR" smtClean="0"/>
              <a:t>20/03/2017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3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6336-3A55-4C91-AA42-F9462F50CBDD}" type="datetime1">
              <a:rPr lang="pt-BR" smtClean="0"/>
              <a:t>20/03/2017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25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A939-A508-41D2-B712-E010B86411B5}" type="datetime1">
              <a:rPr lang="pt-BR" smtClean="0"/>
              <a:t>20/03/2017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73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829282"/>
            <a:ext cx="12192000" cy="5219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0B05-D63F-4694-BC62-C74DFB798491}" type="datetime1">
              <a:rPr lang="pt-BR" smtClean="0"/>
              <a:t>20/03/2017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mip.sof@planejamento.gov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uportesiop@planejamento.gov.b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squisa.in.gov.br/imprensa/jsp/visualiza/index.jsp?data=23/02/2017&amp;jornal=1&amp;pagina=69&amp;totalArquivos=8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16708" y="6138013"/>
            <a:ext cx="64729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1639077" y="5417586"/>
            <a:ext cx="9144000" cy="720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endParaRPr lang="pt-BR" sz="1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0613" y="6310595"/>
            <a:ext cx="534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Março/2017</a:t>
            </a:r>
            <a:endParaRPr lang="pt-BR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29306" y="1922401"/>
            <a:ext cx="9268286" cy="342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pt-BR" sz="11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Elaboração do </a:t>
            </a:r>
            <a:r>
              <a:rPr lang="pt-BR" sz="11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PLOA-2018</a:t>
            </a:r>
            <a:endParaRPr lang="pt-BR" sz="114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pt-BR" sz="203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Fase Qualitativa </a:t>
            </a:r>
          </a:p>
          <a:p>
            <a:pPr algn="r"/>
            <a:endParaRPr lang="pt-BR" sz="148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endParaRPr lang="pt-BR" sz="6400" b="1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endParaRPr lang="pt-BR" sz="6400" b="1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pt-BR" sz="6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t-BR" sz="6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t-BR" sz="55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Coordenação </a:t>
            </a:r>
            <a:r>
              <a:rPr lang="pt-BR" sz="55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 </a:t>
            </a:r>
            <a:r>
              <a:rPr lang="pt-BR" sz="55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Modernização </a:t>
            </a:r>
            <a:r>
              <a:rPr lang="pt-BR" sz="55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 Integração do Processo Orçamentário </a:t>
            </a:r>
            <a:r>
              <a:rPr lang="pt-BR" sz="55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 COMIP/CGPRO</a:t>
            </a:r>
            <a:endParaRPr lang="pt-BR" sz="55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pt-BR" sz="55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Secretaria-Adjunta </a:t>
            </a:r>
            <a:r>
              <a:rPr lang="pt-BR" sz="55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 Gestão Orçamentária </a:t>
            </a:r>
            <a:r>
              <a:rPr lang="pt-BR" sz="55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SECAD</a:t>
            </a:r>
          </a:p>
        </p:txBody>
      </p:sp>
    </p:spTree>
    <p:extLst>
      <p:ext uri="{BB962C8B-B14F-4D97-AF65-F5344CB8AC3E}">
        <p14:creationId xmlns:p14="http://schemas.microsoft.com/office/powerpoint/2010/main" val="11919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5879" y="817049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Orientações para Revisão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1507" y="2247128"/>
            <a:ext cx="112811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400" b="1" dirty="0"/>
              <a:t>3.1 Focar a melhoria do cadastro </a:t>
            </a:r>
          </a:p>
          <a:p>
            <a:pPr marL="552450">
              <a:spcAft>
                <a:spcPct val="50000"/>
              </a:spcAft>
              <a:buNone/>
            </a:pPr>
            <a:r>
              <a:rPr lang="pt-BR" altLang="pt-BR" sz="2000" dirty="0"/>
              <a:t>	</a:t>
            </a:r>
            <a:r>
              <a:rPr lang="pt-BR" altLang="pt-BR" dirty="0"/>
              <a:t>Especialmente, em atributos como:</a:t>
            </a:r>
          </a:p>
          <a:p>
            <a:pPr marL="838200" lvl="1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b="1" dirty="0"/>
              <a:t>Título: </a:t>
            </a:r>
            <a:r>
              <a:rPr lang="pt-BR" altLang="pt-BR" dirty="0"/>
              <a:t>o título deve expressar claramente a finalidade da </a:t>
            </a:r>
            <a:r>
              <a:rPr lang="pt-BR" altLang="pt-BR" dirty="0" smtClean="0"/>
              <a:t>ação.</a:t>
            </a:r>
            <a:endParaRPr lang="pt-BR" altLang="pt-BR" b="1" dirty="0"/>
          </a:p>
          <a:p>
            <a:pPr marL="838200" lvl="1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b="1" dirty="0"/>
              <a:t>Descrição</a:t>
            </a:r>
            <a:r>
              <a:rPr lang="pt-BR" altLang="pt-BR" dirty="0"/>
              <a:t>: escopo da ação (</a:t>
            </a:r>
            <a:r>
              <a:rPr lang="pt-BR" altLang="pt-BR" u="sng" dirty="0"/>
              <a:t>o que</a:t>
            </a:r>
            <a:r>
              <a:rPr lang="pt-BR" altLang="pt-BR" dirty="0"/>
              <a:t> faz e </a:t>
            </a:r>
            <a:r>
              <a:rPr lang="pt-BR" altLang="pt-BR" u="sng" dirty="0"/>
              <a:t>para que</a:t>
            </a:r>
            <a:r>
              <a:rPr lang="pt-BR" altLang="pt-BR" dirty="0"/>
              <a:t> o faz). </a:t>
            </a:r>
            <a:br>
              <a:rPr lang="pt-BR" altLang="pt-BR" dirty="0"/>
            </a:br>
            <a:r>
              <a:rPr lang="pt-BR" altLang="pt-BR" dirty="0"/>
              <a:t>Obs.: </a:t>
            </a:r>
            <a:r>
              <a:rPr lang="pt-BR" altLang="pt-BR" b="1" dirty="0">
                <a:solidFill>
                  <a:srgbClr val="FF0000"/>
                </a:solidFill>
              </a:rPr>
              <a:t>≠ </a:t>
            </a:r>
            <a:r>
              <a:rPr lang="pt-BR" altLang="pt-BR" dirty="0"/>
              <a:t>Detalhamento da Implementação (</a:t>
            </a:r>
            <a:r>
              <a:rPr lang="pt-BR" altLang="pt-BR" u="sng" dirty="0"/>
              <a:t>como</a:t>
            </a:r>
            <a:r>
              <a:rPr lang="pt-BR" altLang="pt-BR" dirty="0"/>
              <a:t> faz)</a:t>
            </a:r>
          </a:p>
          <a:p>
            <a:pPr marL="838200" lvl="1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b="1" dirty="0"/>
              <a:t>Base Legal</a:t>
            </a:r>
            <a:r>
              <a:rPr lang="pt-BR" altLang="pt-BR" dirty="0"/>
              <a:t>: autorização (específica) para </a:t>
            </a:r>
            <a:r>
              <a:rPr lang="pt-BR" altLang="pt-BR" dirty="0" smtClean="0"/>
              <a:t>fazê-lo.</a:t>
            </a:r>
            <a:endParaRPr lang="pt-BR" altLang="pt-BR" dirty="0"/>
          </a:p>
          <a:p>
            <a:pPr marL="838200" lvl="1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b="1" dirty="0"/>
              <a:t>Produto</a:t>
            </a:r>
            <a:r>
              <a:rPr lang="pt-BR" altLang="pt-BR" dirty="0"/>
              <a:t>: produto ou serviço final oferecido à Sociedade ou ao </a:t>
            </a:r>
            <a:r>
              <a:rPr lang="pt-BR" altLang="pt-BR" dirty="0" smtClean="0"/>
              <a:t>Estado.</a:t>
            </a:r>
            <a:endParaRPr lang="pt-BR" altLang="pt-BR" dirty="0"/>
          </a:p>
          <a:p>
            <a:pPr marL="838200" lvl="1" algn="just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b="1" dirty="0"/>
              <a:t>Planos Orçamentários</a:t>
            </a:r>
            <a:r>
              <a:rPr lang="pt-BR" altLang="pt-BR" dirty="0"/>
              <a:t>: produtos intermediários, etapas de projeto, acompanhamento intensivo e funcionamento das Unidades Descentralizadas. </a:t>
            </a:r>
            <a:r>
              <a:rPr lang="pt-BR" altLang="pt-BR" b="1" dirty="0">
                <a:solidFill>
                  <a:srgbClr val="FF0000"/>
                </a:solidFill>
              </a:rPr>
              <a:t>Obs.:</a:t>
            </a:r>
            <a:r>
              <a:rPr lang="pt-BR" altLang="pt-BR" dirty="0"/>
              <a:t> Os </a:t>
            </a:r>
            <a:r>
              <a:rPr lang="pt-BR" altLang="pt-BR" dirty="0" err="1"/>
              <a:t>POs</a:t>
            </a:r>
            <a:r>
              <a:rPr lang="pt-BR" altLang="pt-BR" dirty="0"/>
              <a:t> </a:t>
            </a:r>
            <a:r>
              <a:rPr lang="pt-BR" altLang="pt-BR" b="1" dirty="0">
                <a:solidFill>
                  <a:srgbClr val="FF0000"/>
                </a:solidFill>
              </a:rPr>
              <a:t>não</a:t>
            </a:r>
            <a:r>
              <a:rPr lang="pt-BR" altLang="pt-BR" dirty="0"/>
              <a:t> substituem as demais categorias de programação (Atividades, Projetos ou Localizadores</a:t>
            </a:r>
            <a:r>
              <a:rPr lang="pt-BR" altLang="pt-BR" dirty="0" smtClean="0"/>
              <a:t>).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839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5879" y="817049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Orientações para Revisão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5934" y="2432234"/>
            <a:ext cx="11387470" cy="357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ct val="50000"/>
              </a:spcAft>
            </a:pPr>
            <a:r>
              <a:rPr lang="pt-BR" altLang="pt-BR" sz="2400" b="1" dirty="0">
                <a:solidFill>
                  <a:prstClr val="black"/>
                </a:solidFill>
              </a:rPr>
              <a:t>3.2 Escopo das </a:t>
            </a:r>
            <a:r>
              <a:rPr lang="pt-BR" altLang="pt-BR" sz="2400" b="1" dirty="0" smtClean="0">
                <a:solidFill>
                  <a:prstClr val="black"/>
                </a:solidFill>
              </a:rPr>
              <a:t>Ações</a:t>
            </a:r>
          </a:p>
          <a:p>
            <a:pPr marL="381000" lvl="1" algn="just">
              <a:lnSpc>
                <a:spcPct val="200000"/>
              </a:lnSpc>
              <a:spcBef>
                <a:spcPts val="500"/>
              </a:spcBef>
              <a:spcAft>
                <a:spcPct val="50000"/>
              </a:spcAft>
            </a:pPr>
            <a:r>
              <a:rPr lang="pt-BR" altLang="pt-BR" sz="2000" dirty="0" smtClean="0">
                <a:solidFill>
                  <a:prstClr val="black"/>
                </a:solidFill>
              </a:rPr>
              <a:t>Ênfase </a:t>
            </a:r>
            <a:r>
              <a:rPr lang="pt-BR" altLang="pt-BR" sz="2000" dirty="0">
                <a:solidFill>
                  <a:prstClr val="black"/>
                </a:solidFill>
              </a:rPr>
              <a:t>na geração de produtos ou oferta de serviços percebidos pela sociedade ou pelo Estado. </a:t>
            </a:r>
          </a:p>
          <a:p>
            <a:pPr marL="381000" lvl="1" algn="just">
              <a:lnSpc>
                <a:spcPct val="200000"/>
              </a:lnSpc>
              <a:spcBef>
                <a:spcPts val="500"/>
              </a:spcBef>
              <a:spcAft>
                <a:spcPct val="50000"/>
              </a:spcAft>
            </a:pPr>
            <a:r>
              <a:rPr lang="pt-BR" altLang="pt-BR" sz="2000" b="1" dirty="0" smtClean="0">
                <a:solidFill>
                  <a:prstClr val="black"/>
                </a:solidFill>
              </a:rPr>
              <a:t>Exceção </a:t>
            </a:r>
            <a:r>
              <a:rPr lang="pt-BR" altLang="pt-BR" sz="2000" b="1" dirty="0">
                <a:solidFill>
                  <a:prstClr val="black"/>
                </a:solidFill>
              </a:rPr>
              <a:t>1</a:t>
            </a:r>
            <a:r>
              <a:rPr lang="pt-BR" altLang="pt-BR" sz="2000" dirty="0">
                <a:solidFill>
                  <a:prstClr val="black"/>
                </a:solidFill>
              </a:rPr>
              <a:t>: aquisição de insumos estratégicos.</a:t>
            </a:r>
          </a:p>
          <a:p>
            <a:pPr marL="381000" lvl="1">
              <a:lnSpc>
                <a:spcPct val="200000"/>
              </a:lnSpc>
              <a:spcBef>
                <a:spcPts val="500"/>
              </a:spcBef>
              <a:spcAft>
                <a:spcPct val="50000"/>
              </a:spcAft>
            </a:pPr>
            <a:r>
              <a:rPr lang="pt-BR" altLang="pt-BR" sz="2000" b="1" dirty="0" smtClean="0">
                <a:solidFill>
                  <a:prstClr val="black"/>
                </a:solidFill>
              </a:rPr>
              <a:t>Exceção </a:t>
            </a:r>
            <a:r>
              <a:rPr lang="pt-BR" altLang="pt-BR" sz="2000" b="1" dirty="0">
                <a:solidFill>
                  <a:prstClr val="black"/>
                </a:solidFill>
              </a:rPr>
              <a:t>2: </a:t>
            </a:r>
            <a:r>
              <a:rPr lang="pt-BR" altLang="pt-BR" sz="2000" dirty="0">
                <a:solidFill>
                  <a:prstClr val="black"/>
                </a:solidFill>
              </a:rPr>
              <a:t>uma única ação de “meios”/”insumos </a:t>
            </a:r>
            <a:r>
              <a:rPr lang="pt-BR" altLang="pt-BR" sz="2000" dirty="0" smtClean="0">
                <a:solidFill>
                  <a:prstClr val="black"/>
                </a:solidFill>
              </a:rPr>
              <a:t>compartilhados” </a:t>
            </a:r>
            <a:r>
              <a:rPr lang="pt-BR" altLang="pt-BR" sz="2000" dirty="0">
                <a:solidFill>
                  <a:prstClr val="black"/>
                </a:solidFill>
              </a:rPr>
              <a:t>(2000 – Administração da Unidade), que existirá em cada unidade orçamentária. </a:t>
            </a:r>
          </a:p>
        </p:txBody>
      </p:sp>
    </p:spTree>
    <p:extLst>
      <p:ext uri="{BB962C8B-B14F-4D97-AF65-F5344CB8AC3E}">
        <p14:creationId xmlns:p14="http://schemas.microsoft.com/office/powerpoint/2010/main" val="3099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5879" y="817049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Orientações para Revisão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5934" y="2432234"/>
            <a:ext cx="11387470" cy="436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Font typeface="Times New Roman" panose="02020603050405020304" pitchFamily="18" charset="0"/>
              <a:buNone/>
            </a:pPr>
            <a:r>
              <a:rPr lang="pt-BR" altLang="pt-BR" sz="2400" b="1" dirty="0">
                <a:solidFill>
                  <a:prstClr val="black"/>
                </a:solidFill>
              </a:rPr>
              <a:t>3.2 Escopo das </a:t>
            </a:r>
            <a:r>
              <a:rPr lang="pt-BR" altLang="pt-BR" sz="2400" b="1" dirty="0" smtClean="0">
                <a:solidFill>
                  <a:prstClr val="black"/>
                </a:solidFill>
              </a:rPr>
              <a:t>Ações</a:t>
            </a:r>
            <a:r>
              <a:rPr lang="pt-BR" altLang="pt-BR" sz="2400" dirty="0" smtClean="0">
                <a:solidFill>
                  <a:prstClr val="black"/>
                </a:solidFill>
              </a:rPr>
              <a:t/>
            </a:r>
            <a:br>
              <a:rPr lang="pt-BR" altLang="pt-BR" sz="2400" dirty="0" smtClean="0">
                <a:solidFill>
                  <a:prstClr val="black"/>
                </a:solidFill>
              </a:rPr>
            </a:br>
            <a:r>
              <a:rPr lang="pt-BR" altLang="pt-BR" sz="2400" dirty="0" smtClean="0">
                <a:solidFill>
                  <a:prstClr val="black"/>
                </a:solidFill>
              </a:rPr>
              <a:t/>
            </a:r>
            <a:br>
              <a:rPr lang="pt-BR" altLang="pt-BR" sz="2400" dirty="0" smtClean="0">
                <a:solidFill>
                  <a:prstClr val="black"/>
                </a:solidFill>
              </a:rPr>
            </a:br>
            <a:r>
              <a:rPr lang="pt-BR" altLang="pt-BR" sz="2000" dirty="0"/>
              <a:t>O que deve ser </a:t>
            </a:r>
            <a:r>
              <a:rPr lang="pt-BR" altLang="pt-BR" sz="2000" dirty="0" smtClean="0"/>
              <a:t>evitado:</a:t>
            </a:r>
            <a:endParaRPr lang="pt-BR" altLang="pt-BR" sz="2000" dirty="0"/>
          </a:p>
          <a:p>
            <a:pPr marL="723900" lvl="1" indent="-342900" algn="just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/>
              <a:t>Sobreposição de ações</a:t>
            </a:r>
          </a:p>
          <a:p>
            <a:pPr marL="723900" lvl="1" indent="-342900" algn="just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/>
              <a:t>Ações muito abrangentes:</a:t>
            </a:r>
          </a:p>
          <a:p>
            <a:pPr marL="1241425" lvl="2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pt-BR" altLang="pt-BR" sz="2000" dirty="0"/>
              <a:t>Mistura de projetos e atividades numa mesma ação;</a:t>
            </a:r>
          </a:p>
          <a:p>
            <a:pPr marL="1241425" lvl="2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pt-BR" altLang="pt-BR" sz="2000" dirty="0"/>
              <a:t>Produtos genéricos/difusos/múltiplos;</a:t>
            </a:r>
          </a:p>
          <a:p>
            <a:pPr marL="1241425" lvl="2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pt-BR" altLang="pt-BR" sz="2000" dirty="0" err="1"/>
              <a:t>POs</a:t>
            </a:r>
            <a:r>
              <a:rPr lang="pt-BR" altLang="pt-BR" sz="2000" dirty="0"/>
              <a:t> que se parecem com ações finalísticas em ações meio (Exemplo: Ação 2000 – Administração da Unidade).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ct val="50000"/>
              </a:spcAft>
            </a:pPr>
            <a:endParaRPr lang="pt-BR" altLang="pt-B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4877" y="817049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Orientações para Revisão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5302" y="2236092"/>
            <a:ext cx="1138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0"/>
              </a:spcAft>
              <a:buFont typeface="Times New Roman" panose="02020603050405020304" pitchFamily="18" charset="0"/>
              <a:buNone/>
            </a:pPr>
            <a:r>
              <a:rPr lang="pt-BR" altLang="pt-BR" sz="2400" b="1" dirty="0" smtClean="0">
                <a:solidFill>
                  <a:prstClr val="black"/>
                </a:solidFill>
              </a:rPr>
              <a:t>3.3 </a:t>
            </a:r>
            <a:r>
              <a:rPr lang="pt-BR" altLang="pt-BR" sz="2400" b="1" dirty="0">
                <a:solidFill>
                  <a:prstClr val="black"/>
                </a:solidFill>
              </a:rPr>
              <a:t>Vínculo com PPA (Programas Temáticos</a:t>
            </a:r>
            <a:r>
              <a:rPr lang="pt-BR" altLang="pt-BR" sz="2400" b="1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515" y="2973800"/>
            <a:ext cx="3537124" cy="38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4877" y="817049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Orientações para Revisão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5302" y="2236092"/>
            <a:ext cx="11387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Font typeface="Times New Roman" panose="02020603050405020304" pitchFamily="18" charset="0"/>
              <a:buNone/>
            </a:pPr>
            <a:r>
              <a:rPr lang="pt-BR" altLang="pt-BR" sz="2400" b="1" dirty="0" smtClean="0">
                <a:solidFill>
                  <a:prstClr val="black"/>
                </a:solidFill>
              </a:rPr>
              <a:t>3.3 </a:t>
            </a:r>
            <a:r>
              <a:rPr lang="pt-BR" altLang="pt-BR" sz="2400" b="1" dirty="0">
                <a:solidFill>
                  <a:prstClr val="black"/>
                </a:solidFill>
              </a:rPr>
              <a:t>Vínculo com PPA (Programas Temáticos</a:t>
            </a:r>
            <a:r>
              <a:rPr lang="pt-BR" altLang="pt-BR" sz="2400" dirty="0" smtClean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/>
              <a:t>O vínculo das ações é com o Objetivo.</a:t>
            </a:r>
          </a:p>
          <a:p>
            <a:pPr>
              <a:lnSpc>
                <a:spcPct val="150000"/>
              </a:lnSpc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/>
              <a:t>Cada ação deve ser estruturada de modo a expressar claramente como irá contribuir para a concretização do Objetivo ao qual está vinculada.</a:t>
            </a:r>
          </a:p>
          <a:p>
            <a:pPr>
              <a:lnSpc>
                <a:spcPct val="150000"/>
              </a:lnSpc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/>
              <a:t>Cada ação contribui para apenas 1 </a:t>
            </a:r>
            <a:r>
              <a:rPr lang="pt-BR" altLang="pt-BR" sz="2000" dirty="0" smtClean="0"/>
              <a:t>Objetivo.</a:t>
            </a:r>
            <a:endParaRPr lang="pt-BR" altLang="pt-BR" sz="2000" dirty="0"/>
          </a:p>
          <a:p>
            <a:pPr algn="ctr">
              <a:spcAft>
                <a:spcPct val="50000"/>
              </a:spcAft>
              <a:buFont typeface="Times New Roman" panose="02020603050405020304" pitchFamily="18" charset="0"/>
              <a:buNone/>
            </a:pPr>
            <a:endParaRPr lang="pt-BR" altLang="pt-B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4877" y="1022725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Orientações para Revisão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4670" y="2548497"/>
            <a:ext cx="11387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Font typeface="Times New Roman" panose="02020603050405020304" pitchFamily="18" charset="0"/>
              <a:buNone/>
            </a:pPr>
            <a:r>
              <a:rPr lang="pt-BR" altLang="pt-BR" sz="2400" b="1" dirty="0">
                <a:solidFill>
                  <a:prstClr val="black"/>
                </a:solidFill>
              </a:rPr>
              <a:t>3.4 Regras </a:t>
            </a:r>
            <a:r>
              <a:rPr lang="pt-BR" altLang="pt-BR" sz="2400" b="1" dirty="0" smtClean="0">
                <a:solidFill>
                  <a:prstClr val="black"/>
                </a:solidFill>
              </a:rPr>
              <a:t>LDO</a:t>
            </a:r>
            <a:endParaRPr lang="pt-BR" altLang="pt-BR" sz="2400" b="1" dirty="0">
              <a:solidFill>
                <a:prstClr val="black"/>
              </a:solidFill>
            </a:endParaRPr>
          </a:p>
          <a:p>
            <a:pPr marL="342900" indent="-342900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prstClr val="black"/>
                </a:solidFill>
              </a:rPr>
              <a:t>Programação </a:t>
            </a:r>
            <a:r>
              <a:rPr lang="pt-BR" altLang="pt-BR" sz="2400" dirty="0">
                <a:solidFill>
                  <a:prstClr val="black"/>
                </a:solidFill>
              </a:rPr>
              <a:t>específica (art. </a:t>
            </a:r>
            <a:r>
              <a:rPr lang="pt-BR" altLang="pt-BR" sz="2400" dirty="0" smtClean="0">
                <a:solidFill>
                  <a:prstClr val="black"/>
                </a:solidFill>
              </a:rPr>
              <a:t>12 </a:t>
            </a:r>
            <a:r>
              <a:rPr lang="pt-BR" altLang="pt-BR" sz="2400" dirty="0">
                <a:solidFill>
                  <a:prstClr val="black"/>
                </a:solidFill>
              </a:rPr>
              <a:t>do </a:t>
            </a:r>
            <a:r>
              <a:rPr lang="pt-BR" altLang="pt-BR" sz="2400" dirty="0" smtClean="0">
                <a:solidFill>
                  <a:prstClr val="black"/>
                </a:solidFill>
              </a:rPr>
              <a:t>LDO-2017).</a:t>
            </a:r>
            <a:endParaRPr lang="pt-BR" altLang="pt-BR" sz="2400" dirty="0">
              <a:solidFill>
                <a:prstClr val="black"/>
              </a:solidFill>
            </a:endParaRPr>
          </a:p>
          <a:p>
            <a:pPr marL="342900" indent="-342900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>
                <a:solidFill>
                  <a:prstClr val="black"/>
                </a:solidFill>
              </a:rPr>
              <a:t>Dotações </a:t>
            </a:r>
            <a:r>
              <a:rPr lang="pt-BR" altLang="pt-BR" sz="2400" dirty="0" err="1">
                <a:solidFill>
                  <a:prstClr val="black"/>
                </a:solidFill>
              </a:rPr>
              <a:t>excepcionalizadas</a:t>
            </a:r>
            <a:r>
              <a:rPr lang="pt-BR" altLang="pt-BR" sz="2400" dirty="0">
                <a:solidFill>
                  <a:prstClr val="black"/>
                </a:solidFill>
              </a:rPr>
              <a:t> para execução no período de </a:t>
            </a:r>
            <a:r>
              <a:rPr lang="pt-BR" altLang="pt-BR" sz="2400" dirty="0" err="1">
                <a:solidFill>
                  <a:prstClr val="black"/>
                </a:solidFill>
              </a:rPr>
              <a:t>antevigência</a:t>
            </a:r>
            <a:r>
              <a:rPr lang="pt-BR" altLang="pt-BR" sz="2400" dirty="0">
                <a:solidFill>
                  <a:prstClr val="black"/>
                </a:solidFill>
              </a:rPr>
              <a:t> (art. </a:t>
            </a:r>
            <a:r>
              <a:rPr lang="pt-BR" altLang="pt-BR" sz="2400" dirty="0" smtClean="0">
                <a:solidFill>
                  <a:prstClr val="black"/>
                </a:solidFill>
              </a:rPr>
              <a:t>60 </a:t>
            </a:r>
            <a:r>
              <a:rPr lang="pt-BR" altLang="pt-BR" sz="2400" dirty="0">
                <a:solidFill>
                  <a:prstClr val="black"/>
                </a:solidFill>
              </a:rPr>
              <a:t>do </a:t>
            </a:r>
            <a:r>
              <a:rPr lang="pt-BR" altLang="pt-BR" sz="2400" dirty="0" smtClean="0">
                <a:solidFill>
                  <a:prstClr val="black"/>
                </a:solidFill>
              </a:rPr>
              <a:t>LDO-2017).</a:t>
            </a:r>
            <a:endParaRPr lang="pt-BR" altLang="pt-BR" sz="2400" dirty="0">
              <a:solidFill>
                <a:prstClr val="black"/>
              </a:solidFill>
            </a:endParaRPr>
          </a:p>
          <a:p>
            <a:pPr algn="ctr">
              <a:spcAft>
                <a:spcPct val="50000"/>
              </a:spcAft>
              <a:buFont typeface="Times New Roman" panose="02020603050405020304" pitchFamily="18" charset="0"/>
              <a:buNone/>
            </a:pPr>
            <a:endParaRPr lang="pt-BR" altLang="pt-B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4877" y="1022725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Orientações para Revisão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4670" y="2548497"/>
            <a:ext cx="11387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lvl="1" indent="-457200">
              <a:spcAft>
                <a:spcPct val="100000"/>
              </a:spcAft>
            </a:pPr>
            <a:r>
              <a:rPr lang="pt-BR" altLang="pt-BR" sz="2000" b="1" dirty="0"/>
              <a:t>3.4.1 Contribuições nacionais e internacionais.</a:t>
            </a:r>
          </a:p>
          <a:p>
            <a:pPr marL="552450" lvl="1" indent="-457200" algn="just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1900" dirty="0">
                <a:cs typeface="Times New Roman" panose="02020603050405020304" pitchFamily="18" charset="0"/>
              </a:rPr>
              <a:t>Todas as ações de contribuições nacionais e internacionais devem constar do programa </a:t>
            </a:r>
            <a:r>
              <a:rPr lang="pt-BR" altLang="pt-BR" sz="1900" b="1" i="1" dirty="0">
                <a:cs typeface="Times New Roman" panose="02020603050405020304" pitchFamily="18" charset="0"/>
              </a:rPr>
              <a:t>0910 – Operações Especiais: Gestão da Participação em Organismos e Entidades Nacionais e </a:t>
            </a:r>
            <a:r>
              <a:rPr lang="pt-BR" altLang="pt-BR" sz="1900" b="1" i="1" dirty="0" smtClean="0">
                <a:cs typeface="Times New Roman" panose="02020603050405020304" pitchFamily="18" charset="0"/>
              </a:rPr>
              <a:t>Internacionais.</a:t>
            </a:r>
            <a:endParaRPr lang="pt-BR" altLang="pt-BR" sz="1900" b="1" i="1" dirty="0">
              <a:cs typeface="Times New Roman" panose="02020603050405020304" pitchFamily="18" charset="0"/>
            </a:endParaRPr>
          </a:p>
          <a:p>
            <a:pPr marL="552450" lvl="1" indent="-457200" algn="just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altLang="pt-BR" sz="1900" dirty="0">
                <a:cs typeface="Times New Roman" panose="02020603050405020304" pitchFamily="18" charset="0"/>
              </a:rPr>
              <a:t>Programação específica para contribuições acima de R$ 1 </a:t>
            </a:r>
            <a:r>
              <a:rPr lang="pt-BR" altLang="pt-BR" sz="1900" dirty="0" smtClean="0">
                <a:cs typeface="Times New Roman" panose="02020603050405020304" pitchFamily="18" charset="0"/>
              </a:rPr>
              <a:t>milhão.</a:t>
            </a:r>
            <a:endParaRPr lang="pt-BR" altLang="pt-BR" sz="1900" dirty="0">
              <a:cs typeface="Times New Roman" panose="02020603050405020304" pitchFamily="18" charset="0"/>
            </a:endParaRPr>
          </a:p>
          <a:p>
            <a:pPr marL="552450" lvl="1" indent="-457200" algn="just"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As contribuições com valores abaixo de R$ 1 milhão deverão ser abertas em </a:t>
            </a:r>
            <a:r>
              <a:rPr lang="pt-BR" sz="2000" dirty="0" err="1"/>
              <a:t>POs</a:t>
            </a:r>
            <a:r>
              <a:rPr lang="pt-BR" sz="2000" dirty="0"/>
              <a:t> específicos das ações </a:t>
            </a:r>
            <a:r>
              <a:rPr lang="pt-BR" sz="2000" dirty="0" err="1"/>
              <a:t>multissetoriais</a:t>
            </a:r>
            <a:r>
              <a:rPr lang="pt-BR" sz="2000" dirty="0"/>
              <a:t> “00OQ – Contribuições a </a:t>
            </a:r>
            <a:r>
              <a:rPr lang="pt-BR" sz="2000" b="1" u="sng" dirty="0"/>
              <a:t>Organismos Internacionais </a:t>
            </a:r>
            <a:r>
              <a:rPr lang="pt-BR" sz="2000" dirty="0"/>
              <a:t>sem Exigência de Programação Específica” ou “00PW – Contribuições a </a:t>
            </a:r>
            <a:r>
              <a:rPr lang="pt-BR" sz="2000" b="1" u="sng" dirty="0"/>
              <a:t>Entidades Nacionais </a:t>
            </a:r>
            <a:r>
              <a:rPr lang="pt-BR" sz="2000" dirty="0"/>
              <a:t>sem Exigência de Programação Específica”, ambas do programa “0910 – Operações Especiais: Gestão da Participação em Organismos e Entidades Nacionais e Internacionais</a:t>
            </a:r>
            <a:r>
              <a:rPr lang="pt-BR" sz="2000" dirty="0" smtClean="0"/>
              <a:t>”.</a:t>
            </a:r>
          </a:p>
          <a:p>
            <a:pPr marL="95250" indent="-457200">
              <a:spcAft>
                <a:spcPct val="50000"/>
              </a:spcAft>
            </a:pPr>
            <a:r>
              <a:rPr lang="pt-BR" altLang="pt-BR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Regras </a:t>
            </a:r>
            <a:r>
              <a:rPr lang="pt-BR" altLang="pt-BR" sz="20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estabelecidas na </a:t>
            </a:r>
            <a:r>
              <a:rPr lang="pt-BR" altLang="pt-BR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LDO-2017, </a:t>
            </a:r>
            <a:r>
              <a:rPr lang="pt-BR" altLang="pt-BR" sz="20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art. </a:t>
            </a:r>
            <a:r>
              <a:rPr lang="pt-BR" altLang="pt-BR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12, </a:t>
            </a:r>
            <a:r>
              <a:rPr lang="pt-BR" altLang="pt-BR" sz="20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inciso XVI e §s 1º e 2º. </a:t>
            </a:r>
            <a:r>
              <a:rPr lang="pt-BR" altLang="pt-BR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pt-BR" altLang="pt-BR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t-BR" altLang="pt-BR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Ver </a:t>
            </a:r>
            <a:r>
              <a:rPr lang="pt-BR" altLang="pt-BR" sz="20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também Decreto n</a:t>
            </a:r>
            <a:r>
              <a:rPr lang="pt-BR" altLang="pt-BR" sz="2000" u="sng" baseline="300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pt-BR" altLang="pt-BR" sz="20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8.666, de 10 </a:t>
            </a:r>
            <a:r>
              <a:rPr lang="pt-BR" altLang="pt-BR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de fevereiro </a:t>
            </a:r>
            <a:r>
              <a:rPr lang="pt-BR" altLang="pt-BR" sz="20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de 2016</a:t>
            </a:r>
            <a:r>
              <a:rPr lang="pt-BR" altLang="pt-BR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pt-BR" altLang="pt-BR" sz="2000" dirty="0">
              <a:solidFill>
                <a:srgbClr val="FF000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80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9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4. Suporte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2145" y="1022725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4. Suporte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2556767"/>
            <a:ext cx="12192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lnSpc>
                <a:spcPct val="150000"/>
              </a:lnSpc>
              <a:spcAft>
                <a:spcPct val="100000"/>
              </a:spcAft>
              <a:buNone/>
            </a:pPr>
            <a:r>
              <a:rPr lang="pt-BR" altLang="pt-BR" b="1" dirty="0"/>
              <a:t>4.1. Discussão da programação qualitativa </a:t>
            </a:r>
            <a:r>
              <a:rPr lang="pt-BR" altLang="pt-BR" dirty="0"/>
              <a:t>ou</a:t>
            </a:r>
            <a:r>
              <a:rPr lang="pt-BR" altLang="pt-BR" b="1" dirty="0"/>
              <a:t> </a:t>
            </a:r>
            <a:r>
              <a:rPr lang="pt-BR" altLang="pt-BR" dirty="0"/>
              <a:t>de</a:t>
            </a:r>
            <a:r>
              <a:rPr lang="pt-BR" altLang="pt-BR" b="1" dirty="0"/>
              <a:t> aspectos metodológicos</a:t>
            </a:r>
          </a:p>
          <a:p>
            <a:pPr marL="552450">
              <a:lnSpc>
                <a:spcPct val="150000"/>
              </a:lnSpc>
              <a:spcAft>
                <a:spcPct val="100000"/>
              </a:spcAft>
            </a:pPr>
            <a:r>
              <a:rPr lang="pt-BR" altLang="pt-BR" dirty="0"/>
              <a:t>Falar com o analista ou coordenador da SOF que acompanha o seu Órgão. Conforme o caso exija, o contato será transferido para a </a:t>
            </a:r>
            <a:r>
              <a:rPr lang="pt-BR" altLang="pt-BR" dirty="0" smtClean="0"/>
              <a:t>Coordenação de Modernização e Integração do Processo Orçamentário - CGPRO, </a:t>
            </a:r>
            <a:r>
              <a:rPr lang="pt-BR" altLang="pt-BR" dirty="0"/>
              <a:t>responsável pela metodologia pelo e-mail </a:t>
            </a:r>
            <a:r>
              <a:rPr lang="pt-BR" altLang="pt-BR" dirty="0" smtClean="0">
                <a:hlinkClick r:id="rId3"/>
              </a:rPr>
              <a:t>comip.sof@planejamento.gov.br</a:t>
            </a:r>
            <a:r>
              <a:rPr lang="pt-BR" altLang="pt-BR" dirty="0"/>
              <a:t>.</a:t>
            </a:r>
          </a:p>
          <a:p>
            <a:pPr marL="552450">
              <a:lnSpc>
                <a:spcPct val="150000"/>
              </a:lnSpc>
              <a:spcAft>
                <a:spcPct val="100000"/>
              </a:spcAft>
              <a:buNone/>
            </a:pPr>
            <a:r>
              <a:rPr lang="pt-BR" altLang="pt-BR" b="1" dirty="0"/>
              <a:t>4.2. Cadastro de novos usuários/concessão de perfis de acesso a funcionalidades do SIOP</a:t>
            </a:r>
          </a:p>
          <a:p>
            <a:pPr marL="552450">
              <a:lnSpc>
                <a:spcPct val="150000"/>
              </a:lnSpc>
              <a:spcAft>
                <a:spcPct val="100000"/>
              </a:spcAft>
            </a:pPr>
            <a:r>
              <a:rPr lang="pt-BR" altLang="pt-BR" dirty="0"/>
              <a:t>Falar com os cadastradores de usuários SIOP no seu próprio Órgão. Se não souber quem são, informar-se na Central de Atendimento SIOP, telefone (61) 2020-2121</a:t>
            </a:r>
            <a:r>
              <a:rPr lang="pt-BR" altLang="pt-BR" dirty="0" smtClean="0"/>
              <a:t>.</a:t>
            </a:r>
          </a:p>
          <a:p>
            <a:pPr marL="552450">
              <a:spcAft>
                <a:spcPct val="100000"/>
              </a:spcAft>
            </a:pPr>
            <a:endParaRPr lang="pt-BR" altLang="pt-BR" dirty="0"/>
          </a:p>
          <a:p>
            <a:pPr marL="552450">
              <a:spcAft>
                <a:spcPct val="100000"/>
              </a:spcAft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91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2145" y="821184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4. Suporte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2416945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lnSpc>
                <a:spcPct val="150000"/>
              </a:lnSpc>
              <a:spcAft>
                <a:spcPct val="100000"/>
              </a:spcAft>
              <a:buNone/>
            </a:pPr>
            <a:r>
              <a:rPr lang="pt-BR" altLang="pt-BR" b="1" dirty="0" smtClean="0"/>
              <a:t>4.3</a:t>
            </a:r>
            <a:r>
              <a:rPr lang="pt-BR" altLang="pt-BR" b="1" dirty="0"/>
              <a:t>. Dúvidas/problema no Sistema SIOP</a:t>
            </a:r>
          </a:p>
          <a:p>
            <a:pPr marL="552450">
              <a:lnSpc>
                <a:spcPct val="150000"/>
              </a:lnSpc>
              <a:spcAft>
                <a:spcPct val="100000"/>
              </a:spcAft>
            </a:pPr>
            <a:r>
              <a:rPr lang="pt-BR" altLang="pt-BR" dirty="0"/>
              <a:t>Contatar Central de Atendimento SIOP, pelo telefone (61) 2020-2121, ou e-mail </a:t>
            </a:r>
            <a:r>
              <a:rPr lang="pt-BR" altLang="pt-BR" dirty="0">
                <a:hlinkClick r:id="rId3"/>
              </a:rPr>
              <a:t>suportesiop@planejamento.gov.br</a:t>
            </a:r>
            <a:endParaRPr lang="pt-BR" altLang="pt-BR" dirty="0"/>
          </a:p>
          <a:p>
            <a:pPr marL="552450">
              <a:lnSpc>
                <a:spcPct val="150000"/>
              </a:lnSpc>
              <a:spcAft>
                <a:spcPct val="100000"/>
              </a:spcAft>
              <a:buNone/>
            </a:pPr>
            <a:endParaRPr lang="pt-BR" altLang="pt-BR" b="1" dirty="0" smtClean="0"/>
          </a:p>
          <a:p>
            <a:pPr marL="552450">
              <a:lnSpc>
                <a:spcPct val="150000"/>
              </a:lnSpc>
              <a:spcAft>
                <a:spcPct val="100000"/>
              </a:spcAft>
            </a:pPr>
            <a:endParaRPr lang="pt-BR" altLang="pt-BR" dirty="0"/>
          </a:p>
          <a:p>
            <a:pPr marL="552450">
              <a:spcAft>
                <a:spcPct val="100000"/>
              </a:spcAft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617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90600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5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Sumário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2636838"/>
            <a:ext cx="7848600" cy="3124200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t-BR" altLang="pt-BR" sz="3200" i="0" dirty="0" smtClean="0">
                <a:solidFill>
                  <a:schemeClr val="tx1"/>
                </a:solidFill>
              </a:rPr>
              <a:t>Cronograma</a:t>
            </a:r>
            <a:endParaRPr lang="pt-BR" altLang="pt-BR" sz="3200" i="0" dirty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t-BR" altLang="pt-BR" sz="3200" i="0" dirty="0" smtClean="0">
                <a:solidFill>
                  <a:schemeClr val="tx1"/>
                </a:solidFill>
              </a:rPr>
              <a:t>Recursos disponibilizados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t-BR" altLang="pt-BR" sz="3200" i="0" dirty="0" smtClean="0">
                <a:solidFill>
                  <a:schemeClr val="tx1"/>
                </a:solidFill>
              </a:rPr>
              <a:t>Orientações </a:t>
            </a:r>
            <a:r>
              <a:rPr lang="pt-BR" altLang="pt-BR" sz="3200" i="0" dirty="0">
                <a:solidFill>
                  <a:schemeClr val="tx1"/>
                </a:solidFill>
              </a:rPr>
              <a:t>básicas na Revisão </a:t>
            </a:r>
            <a:r>
              <a:rPr lang="pt-BR" altLang="pt-BR" sz="3200" i="0" dirty="0" smtClean="0">
                <a:solidFill>
                  <a:schemeClr val="tx1"/>
                </a:solidFill>
              </a:rPr>
              <a:t>2018</a:t>
            </a:r>
            <a:endParaRPr lang="pt-BR" altLang="pt-BR" sz="3200" i="0" dirty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t-BR" altLang="pt-BR" sz="3200" i="0" dirty="0" smtClean="0">
                <a:solidFill>
                  <a:schemeClr val="tx1"/>
                </a:solidFill>
              </a:rPr>
              <a:t>Suporte</a:t>
            </a:r>
            <a:endParaRPr lang="pt-BR" altLang="pt-BR" sz="32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0883" y="1675793"/>
            <a:ext cx="9490229" cy="1544714"/>
          </a:xfrm>
        </p:spPr>
        <p:txBody>
          <a:bodyPr>
            <a:normAutofit/>
          </a:bodyPr>
          <a:lstStyle/>
          <a:p>
            <a:r>
              <a:rPr lang="pt-BR" altLang="pt-BR" sz="4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Elaboração </a:t>
            </a:r>
            <a:r>
              <a:rPr lang="pt-BR" altLang="pt-BR" sz="4800" b="1" i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do PLOA-2018</a:t>
            </a:r>
            <a:r>
              <a:rPr lang="pt-BR" altLang="pt-BR" sz="4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t-BR" altLang="pt-BR" sz="4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t-BR" altLang="pt-BR" sz="4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Fase Qualitativa</a:t>
            </a:r>
            <a:endParaRPr lang="pt-BR" altLang="pt-BR" sz="48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2416945"/>
            <a:ext cx="12192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lnSpc>
                <a:spcPct val="150000"/>
              </a:lnSpc>
              <a:spcAft>
                <a:spcPct val="100000"/>
              </a:spcAft>
            </a:pPr>
            <a:endParaRPr lang="pt-BR" altLang="pt-BR" dirty="0"/>
          </a:p>
          <a:p>
            <a:pPr marL="552450">
              <a:spcAft>
                <a:spcPct val="100000"/>
              </a:spcAft>
            </a:pPr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3871396" y="3828985"/>
            <a:ext cx="4449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pt-BR" altLang="pt-BR" sz="4800" b="1" dirty="0">
                <a:solidFill>
                  <a:srgbClr val="000000"/>
                </a:solidFill>
                <a:latin typeface="Tahoma" panose="020B0604030504040204" pitchFamily="34" charset="0"/>
              </a:rPr>
              <a:t>Obrigada!</a:t>
            </a:r>
            <a:endParaRPr lang="pt-BR" altLang="pt-BR" sz="48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8706" y="6147593"/>
            <a:ext cx="2790754" cy="466514"/>
          </a:xfrm>
          <a:prstGeom prst="rect">
            <a:avLst/>
          </a:prstGeom>
        </p:spPr>
      </p:pic>
      <p:pic>
        <p:nvPicPr>
          <p:cNvPr id="7" name="Picture 2" descr="LogoSO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96" y="6085407"/>
            <a:ext cx="1066310" cy="5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5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Cronograma</a:t>
            </a:r>
          </a:p>
        </p:txBody>
      </p:sp>
    </p:spTree>
    <p:extLst>
      <p:ext uri="{BB962C8B-B14F-4D97-AF65-F5344CB8AC3E}">
        <p14:creationId xmlns:p14="http://schemas.microsoft.com/office/powerpoint/2010/main" val="27503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5715" y="0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</a:t>
            </a:r>
            <a:r>
              <a:rPr lang="pt-BR" altLang="pt-BR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Cronograma*</a:t>
            </a:r>
            <a:br>
              <a:rPr lang="pt-BR" altLang="pt-BR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pt-BR" altLang="pt-BR" sz="13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70997"/>
              </p:ext>
            </p:extLst>
          </p:nvPr>
        </p:nvGraphicFramePr>
        <p:xfrm>
          <a:off x="1479612" y="1143000"/>
          <a:ext cx="8664606" cy="4938528"/>
        </p:xfrm>
        <a:graphic>
          <a:graphicData uri="http://schemas.openxmlformats.org/drawingml/2006/table">
            <a:tbl>
              <a:tblPr/>
              <a:tblGrid>
                <a:gridCol w="784417"/>
                <a:gridCol w="784417"/>
                <a:gridCol w="7095772"/>
              </a:tblGrid>
              <a:tr h="3639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Início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Término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2-jan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10-mar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Preparação do SIOP e da base de partida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10-mar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10-mar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da equipe da SOF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13-mar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13-mar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Abertura do SIOP para a Fase Qualitativa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24-abr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27-abr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Reuniões informativas com órgãos setoriais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2-mai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2-mai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Abertura do SIOP para a Fase Quantitativa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2-mai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2-jun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Captação no SIOP da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-proposta dos órgãos setoriais 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2-mai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2-jun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Agendamento e realização de reunião entre SOF e órgãos setoriais para apresentação institucional da estratégia e prioridades do órgão para o PLOA-2018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5-jun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23-jun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-proposta setorial pela SOF e reuniões de discussão da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-proposta com setoriais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26-jun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Apresentação do resultado da análise da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-proposta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10-jul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4-ago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Captação no SIOP do detalhamento da proposta orçamentária dos órgãos setoriais para o PLOA-2018.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15-ago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15-ago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Prazo final para envio no SIOP das Propostas Orçamentárias dos Poderes Legislativo e Judiciário, do Ministério Público da União - MPU e da Defensoria Pública da União - DPU.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7-ago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28-ago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Ajustes finais, expansões, consolidação e Mensagem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31-ago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31-ago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Envio do PLOA 2018 ao Congresso Nacional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79612" y="6276837"/>
            <a:ext cx="9264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</a:rPr>
              <a:t>*Conforme</a:t>
            </a:r>
            <a:r>
              <a:rPr lang="pt-BR" sz="1200" dirty="0">
                <a:latin typeface="Calibri" panose="020F0502020204030204" pitchFamily="34" charset="0"/>
              </a:rPr>
              <a:t> </a:t>
            </a:r>
            <a:r>
              <a:rPr lang="pt-BR" sz="1200" dirty="0">
                <a:latin typeface="Calibri" panose="020F0502020204030204" pitchFamily="34" charset="0"/>
                <a:hlinkClick r:id="rId3"/>
              </a:rPr>
              <a:t>Portaria SOF/MP nº 9, de 20 de fevereiro de </a:t>
            </a:r>
            <a:r>
              <a:rPr lang="pt-BR" sz="1200" dirty="0" smtClean="0">
                <a:latin typeface="Calibri" panose="020F0502020204030204" pitchFamily="34" charset="0"/>
                <a:hlinkClick r:id="rId3"/>
              </a:rPr>
              <a:t>2017</a:t>
            </a:r>
            <a:r>
              <a:rPr lang="pt-BR" sz="1200" dirty="0">
                <a:latin typeface="Calibri" panose="020F0502020204030204" pitchFamily="34" charset="0"/>
              </a:rPr>
              <a:t> que divulgou os prazos para as atividades do processo orçamentário federal.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451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39077" y="5417586"/>
            <a:ext cx="9144000" cy="720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endParaRPr lang="pt-BR" sz="1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36119" y="102272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Cronograma</a:t>
            </a:r>
            <a:endParaRPr lang="pt-BR" sz="40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1372" y="2719473"/>
            <a:ext cx="11066162" cy="341877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36000" bIns="36000" numCol="1" spcCol="1270" anchor="t" anchorCtr="0">
            <a:noAutofit/>
          </a:bodyPr>
          <a:lstStyle/>
          <a:p>
            <a:pPr lvl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pt-BR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279210170"/>
              </p:ext>
            </p:extLst>
          </p:nvPr>
        </p:nvGraphicFramePr>
        <p:xfrm>
          <a:off x="602063" y="2813527"/>
          <a:ext cx="8128000" cy="332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9018742" y="3402715"/>
            <a:ext cx="2548792" cy="2190412"/>
            <a:chOff x="0" y="-71888"/>
            <a:chExt cx="2548792" cy="2828358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0" y="-71888"/>
              <a:ext cx="2548792" cy="282835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74652" y="-71888"/>
              <a:ext cx="2399488" cy="2828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700" b="1" kern="1200" dirty="0" smtClean="0"/>
                <a:t>até 2/junho</a:t>
              </a:r>
              <a:endParaRPr lang="pt-BR" sz="4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15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39077" y="5417586"/>
            <a:ext cx="9144000" cy="720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endParaRPr lang="pt-BR" sz="1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36119" y="102272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Cronograma</a:t>
            </a:r>
            <a:endParaRPr lang="pt-BR" sz="40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1372" y="2719473"/>
            <a:ext cx="11066162" cy="341877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36000" bIns="36000" numCol="1" spcCol="1270" anchor="t" anchorCtr="0">
            <a:noAutofit/>
          </a:bodyPr>
          <a:lstStyle/>
          <a:p>
            <a:pPr lvl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pt-BR" sz="3200" b="1" kern="1200" dirty="0" smtClean="0"/>
              <a:t>Unificação das fases qualitativa e quantitativa</a:t>
            </a:r>
          </a:p>
          <a:p>
            <a:pPr lvl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1422400">
              <a:spcBef>
                <a:spcPct val="0"/>
              </a:spcBef>
              <a:spcAft>
                <a:spcPts val="600"/>
              </a:spcAft>
            </a:pPr>
            <a:r>
              <a:rPr lang="pt-BR" sz="3200" b="0" kern="1200" dirty="0" smtClean="0">
                <a:solidFill>
                  <a:schemeClr val="tx1"/>
                </a:solidFill>
              </a:rPr>
              <a:t>Qualitativo será entregue na mesma data que o quantitativo de modo a g</a:t>
            </a:r>
            <a:r>
              <a:rPr lang="pt-BR" sz="3200" dirty="0" smtClean="0"/>
              <a:t>arantir </a:t>
            </a:r>
            <a:r>
              <a:rPr lang="pt-BR" sz="3200" dirty="0"/>
              <a:t>que criação de ações orçamentárias somente ocorra quando houver correspondente alocação de </a:t>
            </a:r>
            <a:r>
              <a:rPr lang="pt-BR" sz="3200" dirty="0" smtClean="0"/>
              <a:t>recursos.</a:t>
            </a:r>
            <a:endParaRPr lang="pt-BR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4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altLang="pt-BR" sz="5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 </a:t>
            </a:r>
            <a:r>
              <a:rPr lang="pt-BR" altLang="pt-BR" sz="5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Recursos disponibilizados</a:t>
            </a:r>
            <a:endParaRPr lang="pt-BR" altLang="pt-BR" sz="54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4877" y="1105785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pt-BR" altLang="pt-BR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2</a:t>
            </a:r>
            <a:r>
              <a:rPr lang="pt-BR" altLang="pt-BR" sz="4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r>
              <a:rPr lang="pt-BR" altLang="pt-BR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Recursos disponibilizados</a:t>
            </a:r>
            <a:endParaRPr lang="pt-BR" altLang="pt-BR" sz="40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83711" y="2136339"/>
            <a:ext cx="87399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2.1 Roteiro da Análise Qualitativa do Cadastro de Ações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2.2 </a:t>
            </a:r>
            <a:r>
              <a:rPr lang="pt-BR" sz="2400" dirty="0" smtClean="0"/>
              <a:t>MTO-2017 </a:t>
            </a:r>
            <a:br>
              <a:rPr lang="pt-BR" sz="2400" dirty="0" smtClean="0"/>
            </a:br>
            <a:r>
              <a:rPr lang="pt-BR" i="1" dirty="0" smtClean="0"/>
              <a:t>(até que a versão do MTO-2018 seja divulgada)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2.3 Manuais do SIOP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2.4 </a:t>
            </a:r>
            <a:r>
              <a:rPr lang="pt-BR" sz="2400" dirty="0"/>
              <a:t>Relatórios do SIOP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2.5 Lista de verificação do SIOP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2.6 Apresentação do módulo qualitativo do SIOP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i="1" dirty="0" smtClean="0"/>
              <a:t>(</a:t>
            </a:r>
            <a:r>
              <a:rPr lang="pt-BR" i="1" dirty="0"/>
              <a:t>sob demanda – enviar pedido com o número de servidores para Gerente do </a:t>
            </a:r>
            <a:r>
              <a:rPr lang="pt-BR" i="1" dirty="0" smtClean="0"/>
              <a:t>DEPRO que acompanha do respectivo ministério até 13/04/2017)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7488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pt-BR" altLang="pt-BR" sz="49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Orientações para Revisão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9077" y="228601"/>
            <a:ext cx="9144000" cy="794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GESTÃO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FEDERAL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8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923</Words>
  <Application>Microsoft Office PowerPoint</Application>
  <PresentationFormat>Widescreen</PresentationFormat>
  <Paragraphs>192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Gotham HTF</vt:lpstr>
      <vt:lpstr>Tahoma</vt:lpstr>
      <vt:lpstr>Times New Roman</vt:lpstr>
      <vt:lpstr>Wingdings</vt:lpstr>
      <vt:lpstr>Tema do Office</vt:lpstr>
      <vt:lpstr>Apresentação do PowerPoint</vt:lpstr>
      <vt:lpstr>Sumário</vt:lpstr>
      <vt:lpstr>1. Cronograma</vt:lpstr>
      <vt:lpstr>1. Cronograma* </vt:lpstr>
      <vt:lpstr>Apresentação do PowerPoint</vt:lpstr>
      <vt:lpstr>Apresentação do PowerPoint</vt:lpstr>
      <vt:lpstr>2. Recursos disponibilizados</vt:lpstr>
      <vt:lpstr>  2. Recursos disponibilizados</vt:lpstr>
      <vt:lpstr>3. Orientações para Revisão</vt:lpstr>
      <vt:lpstr>3. Orientações para Revisão</vt:lpstr>
      <vt:lpstr>3. Orientações para Revisão</vt:lpstr>
      <vt:lpstr>3. Orientações para Revisão</vt:lpstr>
      <vt:lpstr>3. Orientações para Revisão</vt:lpstr>
      <vt:lpstr>3. Orientações para Revisão</vt:lpstr>
      <vt:lpstr>3. Orientações para Revisão</vt:lpstr>
      <vt:lpstr>3. Orientações para Revisão</vt:lpstr>
      <vt:lpstr>4. Suporte</vt:lpstr>
      <vt:lpstr>4. Suporte</vt:lpstr>
      <vt:lpstr>4. Suporte</vt:lpstr>
      <vt:lpstr>Elaboração do PLOA-2018 Fase Qualitativa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Tania Mara Eller da Cruz</cp:lastModifiedBy>
  <cp:revision>390</cp:revision>
  <cp:lastPrinted>2017-03-10T13:37:58Z</cp:lastPrinted>
  <dcterms:created xsi:type="dcterms:W3CDTF">2016-01-05T17:48:35Z</dcterms:created>
  <dcterms:modified xsi:type="dcterms:W3CDTF">2017-03-20T18:24:52Z</dcterms:modified>
</cp:coreProperties>
</file>